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1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9" r:id="rId3"/>
    <p:sldId id="261" r:id="rId4"/>
    <p:sldId id="280" r:id="rId5"/>
    <p:sldId id="281" r:id="rId6"/>
    <p:sldId id="282" r:id="rId7"/>
    <p:sldId id="260" r:id="rId8"/>
    <p:sldId id="283" r:id="rId9"/>
    <p:sldId id="284" r:id="rId10"/>
    <p:sldId id="285" r:id="rId11"/>
    <p:sldId id="290" r:id="rId12"/>
    <p:sldId id="291" r:id="rId13"/>
    <p:sldId id="292" r:id="rId14"/>
    <p:sldId id="286" r:id="rId15"/>
    <p:sldId id="293" r:id="rId16"/>
    <p:sldId id="294" r:id="rId17"/>
    <p:sldId id="295" r:id="rId18"/>
    <p:sldId id="296" r:id="rId19"/>
    <p:sldId id="287" r:id="rId20"/>
    <p:sldId id="289" r:id="rId21"/>
  </p:sldIdLst>
  <p:sldSz cx="10058400" cy="7772400"/>
  <p:notesSz cx="6950075" cy="9236075"/>
  <p:defaultTextStyle>
    <a:defPPr>
      <a:defRPr lang="en-US"/>
    </a:defPPr>
    <a:lvl1pPr marL="0" algn="l" defTabSz="570586" rtl="0" eaLnBrk="1" latinLnBrk="0" hangingPunct="1">
      <a:defRPr sz="2200" kern="1200">
        <a:solidFill>
          <a:schemeClr val="tx1"/>
        </a:solidFill>
        <a:latin typeface="+mn-lt"/>
        <a:ea typeface="+mn-ea"/>
        <a:cs typeface="+mn-cs"/>
      </a:defRPr>
    </a:lvl1pPr>
    <a:lvl2pPr marL="570586" algn="l" defTabSz="570586" rtl="0" eaLnBrk="1" latinLnBrk="0" hangingPunct="1">
      <a:defRPr sz="2200" kern="1200">
        <a:solidFill>
          <a:schemeClr val="tx1"/>
        </a:solidFill>
        <a:latin typeface="+mn-lt"/>
        <a:ea typeface="+mn-ea"/>
        <a:cs typeface="+mn-cs"/>
      </a:defRPr>
    </a:lvl2pPr>
    <a:lvl3pPr marL="1141171" algn="l" defTabSz="570586" rtl="0" eaLnBrk="1" latinLnBrk="0" hangingPunct="1">
      <a:defRPr sz="2200" kern="1200">
        <a:solidFill>
          <a:schemeClr val="tx1"/>
        </a:solidFill>
        <a:latin typeface="+mn-lt"/>
        <a:ea typeface="+mn-ea"/>
        <a:cs typeface="+mn-cs"/>
      </a:defRPr>
    </a:lvl3pPr>
    <a:lvl4pPr marL="1711757" algn="l" defTabSz="570586" rtl="0" eaLnBrk="1" latinLnBrk="0" hangingPunct="1">
      <a:defRPr sz="2200" kern="1200">
        <a:solidFill>
          <a:schemeClr val="tx1"/>
        </a:solidFill>
        <a:latin typeface="+mn-lt"/>
        <a:ea typeface="+mn-ea"/>
        <a:cs typeface="+mn-cs"/>
      </a:defRPr>
    </a:lvl4pPr>
    <a:lvl5pPr marL="2282342" algn="l" defTabSz="570586" rtl="0" eaLnBrk="1" latinLnBrk="0" hangingPunct="1">
      <a:defRPr sz="2200" kern="1200">
        <a:solidFill>
          <a:schemeClr val="tx1"/>
        </a:solidFill>
        <a:latin typeface="+mn-lt"/>
        <a:ea typeface="+mn-ea"/>
        <a:cs typeface="+mn-cs"/>
      </a:defRPr>
    </a:lvl5pPr>
    <a:lvl6pPr marL="2852928" algn="l" defTabSz="570586" rtl="0" eaLnBrk="1" latinLnBrk="0" hangingPunct="1">
      <a:defRPr sz="2200" kern="1200">
        <a:solidFill>
          <a:schemeClr val="tx1"/>
        </a:solidFill>
        <a:latin typeface="+mn-lt"/>
        <a:ea typeface="+mn-ea"/>
        <a:cs typeface="+mn-cs"/>
      </a:defRPr>
    </a:lvl6pPr>
    <a:lvl7pPr marL="3423514" algn="l" defTabSz="570586" rtl="0" eaLnBrk="1" latinLnBrk="0" hangingPunct="1">
      <a:defRPr sz="2200" kern="1200">
        <a:solidFill>
          <a:schemeClr val="tx1"/>
        </a:solidFill>
        <a:latin typeface="+mn-lt"/>
        <a:ea typeface="+mn-ea"/>
        <a:cs typeface="+mn-cs"/>
      </a:defRPr>
    </a:lvl7pPr>
    <a:lvl8pPr marL="3994099" algn="l" defTabSz="570586" rtl="0" eaLnBrk="1" latinLnBrk="0" hangingPunct="1">
      <a:defRPr sz="2200" kern="1200">
        <a:solidFill>
          <a:schemeClr val="tx1"/>
        </a:solidFill>
        <a:latin typeface="+mn-lt"/>
        <a:ea typeface="+mn-ea"/>
        <a:cs typeface="+mn-cs"/>
      </a:defRPr>
    </a:lvl8pPr>
    <a:lvl9pPr marL="4564685" algn="l" defTabSz="57058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87">
          <p15:clr>
            <a:srgbClr val="A4A3A4"/>
          </p15:clr>
        </p15:guide>
        <p15:guide id="2" orient="horz" pos="704">
          <p15:clr>
            <a:srgbClr val="A4A3A4"/>
          </p15:clr>
        </p15:guide>
        <p15:guide id="3" pos="314">
          <p15:clr>
            <a:srgbClr val="A4A3A4"/>
          </p15:clr>
        </p15:guide>
        <p15:guide id="4" pos="3168">
          <p15:clr>
            <a:srgbClr val="A4A3A4"/>
          </p15:clr>
        </p15:guide>
        <p15:guide id="5" pos="6570">
          <p15:clr>
            <a:srgbClr val="A4A3A4"/>
          </p15:clr>
        </p15:guide>
        <p15:guide id="6" pos="61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50000" autoAdjust="0"/>
  </p:normalViewPr>
  <p:slideViewPr>
    <p:cSldViewPr snapToGrid="0">
      <p:cViewPr varScale="1">
        <p:scale>
          <a:sx n="73" d="100"/>
          <a:sy n="73" d="100"/>
        </p:scale>
        <p:origin x="1454" y="62"/>
      </p:cViewPr>
      <p:guideLst>
        <p:guide orient="horz" pos="4787"/>
        <p:guide orient="horz" pos="704"/>
        <p:guide pos="314"/>
        <p:guide pos="3168"/>
        <p:guide pos="6570"/>
        <p:guide pos="612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2920" y="1157353"/>
            <a:ext cx="8549640" cy="2078435"/>
          </a:xfrm>
        </p:spPr>
        <p:txBody>
          <a:bodyPr anchor="ctr"/>
          <a:lstStyle>
            <a:lvl1pPr>
              <a:defRPr sz="3500">
                <a:solidFill>
                  <a:srgbClr val="4D4D4F"/>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02920" y="3348089"/>
            <a:ext cx="3523207" cy="1986280"/>
          </a:xfrm>
        </p:spPr>
        <p:txBody>
          <a:bodyPr/>
          <a:lstStyle>
            <a:lvl1pPr marL="0" indent="0" algn="l">
              <a:buNone/>
              <a:defRPr sz="1500">
                <a:solidFill>
                  <a:srgbClr val="4D4D4F"/>
                </a:solidFill>
              </a:defRPr>
            </a:lvl1pPr>
            <a:lvl2pPr marL="570586" indent="0" algn="ctr">
              <a:buNone/>
              <a:defRPr>
                <a:solidFill>
                  <a:schemeClr val="tx1">
                    <a:tint val="75000"/>
                  </a:schemeClr>
                </a:solidFill>
              </a:defRPr>
            </a:lvl2pPr>
            <a:lvl3pPr marL="1141171" indent="0" algn="ctr">
              <a:buNone/>
              <a:defRPr>
                <a:solidFill>
                  <a:schemeClr val="tx1">
                    <a:tint val="75000"/>
                  </a:schemeClr>
                </a:solidFill>
              </a:defRPr>
            </a:lvl3pPr>
            <a:lvl4pPr marL="1711757" indent="0" algn="ctr">
              <a:buNone/>
              <a:defRPr>
                <a:solidFill>
                  <a:schemeClr val="tx1">
                    <a:tint val="75000"/>
                  </a:schemeClr>
                </a:solidFill>
              </a:defRPr>
            </a:lvl4pPr>
            <a:lvl5pPr marL="2282342" indent="0" algn="ctr">
              <a:buNone/>
              <a:defRPr>
                <a:solidFill>
                  <a:schemeClr val="tx1">
                    <a:tint val="75000"/>
                  </a:schemeClr>
                </a:solidFill>
              </a:defRPr>
            </a:lvl5pPr>
            <a:lvl6pPr marL="2852928" indent="0" algn="ctr">
              <a:buNone/>
              <a:defRPr>
                <a:solidFill>
                  <a:schemeClr val="tx1">
                    <a:tint val="75000"/>
                  </a:schemeClr>
                </a:solidFill>
              </a:defRPr>
            </a:lvl6pPr>
            <a:lvl7pPr marL="3423514" indent="0" algn="ctr">
              <a:buNone/>
              <a:defRPr>
                <a:solidFill>
                  <a:schemeClr val="tx1">
                    <a:tint val="75000"/>
                  </a:schemeClr>
                </a:solidFill>
              </a:defRPr>
            </a:lvl7pPr>
            <a:lvl8pPr marL="3994099" indent="0" algn="ctr">
              <a:buNone/>
              <a:defRPr>
                <a:solidFill>
                  <a:schemeClr val="tx1">
                    <a:tint val="75000"/>
                  </a:schemeClr>
                </a:solidFill>
              </a:defRPr>
            </a:lvl8pPr>
            <a:lvl9pPr marL="4564685" indent="0" algn="ctr">
              <a:buNone/>
              <a:defRPr>
                <a:solidFill>
                  <a:schemeClr val="tx1">
                    <a:tint val="75000"/>
                  </a:schemeClr>
                </a:solidFill>
              </a:defRPr>
            </a:lvl9pPr>
          </a:lstStyle>
          <a:p>
            <a:r>
              <a:rPr lang="en-US" dirty="0"/>
              <a:t>Presenter name / date</a:t>
            </a:r>
          </a:p>
        </p:txBody>
      </p:sp>
      <p:pic>
        <p:nvPicPr>
          <p:cNvPr id="6" name="Picture 5" descr="Cover triangles.png"/>
          <p:cNvPicPr>
            <a:picLocks/>
          </p:cNvPicPr>
          <p:nvPr userDrawn="1"/>
        </p:nvPicPr>
        <p:blipFill rotWithShape="1">
          <a:blip r:embed="rId2" cstate="print">
            <a:alphaModFix amt="90000"/>
            <a:extLst>
              <a:ext uri="{28A0092B-C50C-407E-A947-70E740481C1C}">
                <a14:useLocalDpi xmlns:a14="http://schemas.microsoft.com/office/drawing/2010/main"/>
              </a:ext>
            </a:extLst>
          </a:blip>
          <a:stretch/>
        </p:blipFill>
        <p:spPr>
          <a:xfrm>
            <a:off x="1" y="5199487"/>
            <a:ext cx="9144440" cy="2572913"/>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840" y="260112"/>
            <a:ext cx="3076099" cy="723788"/>
          </a:xfrm>
          <a:prstGeom prst="rect">
            <a:avLst/>
          </a:prstGeom>
        </p:spPr>
      </p:pic>
    </p:spTree>
    <p:extLst>
      <p:ext uri="{BB962C8B-B14F-4D97-AF65-F5344CB8AC3E}">
        <p14:creationId xmlns:p14="http://schemas.microsoft.com/office/powerpoint/2010/main" val="82420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harts with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18" y="4262314"/>
            <a:ext cx="8544971" cy="2624897"/>
          </a:xfrm>
        </p:spPr>
        <p:txBody>
          <a:bodyPr/>
          <a:lstStyle>
            <a:lvl1pPr>
              <a:defRPr sz="1700"/>
            </a:lvl1pPr>
            <a:lvl2pPr>
              <a:defRPr sz="17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02918" y="1298854"/>
            <a:ext cx="2715768" cy="2625344"/>
          </a:xfrm>
        </p:spPr>
        <p:txBody>
          <a:bodyPr/>
          <a:lstStyle>
            <a:lvl1pPr marL="0" indent="0">
              <a:buNone/>
              <a:defRPr sz="1200"/>
            </a:lvl1pPr>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p:txBody>
      </p:sp>
      <p:sp>
        <p:nvSpPr>
          <p:cNvPr id="5" name="Content Placeholder 3"/>
          <p:cNvSpPr>
            <a:spLocks noGrp="1"/>
          </p:cNvSpPr>
          <p:nvPr>
            <p:ph sz="half" idx="10"/>
          </p:nvPr>
        </p:nvSpPr>
        <p:spPr>
          <a:xfrm>
            <a:off x="3420228" y="1298854"/>
            <a:ext cx="2715768" cy="2625344"/>
          </a:xfrm>
        </p:spPr>
        <p:txBody>
          <a:bodyPr/>
          <a:lstStyle>
            <a:lvl1pPr marL="0" indent="0">
              <a:buNone/>
              <a:defRPr sz="1200"/>
            </a:lvl1pPr>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p:txBody>
      </p:sp>
      <p:sp>
        <p:nvSpPr>
          <p:cNvPr id="6" name="Content Placeholder 3"/>
          <p:cNvSpPr>
            <a:spLocks noGrp="1"/>
          </p:cNvSpPr>
          <p:nvPr>
            <p:ph sz="half" idx="11"/>
          </p:nvPr>
        </p:nvSpPr>
        <p:spPr>
          <a:xfrm>
            <a:off x="6337537" y="1298854"/>
            <a:ext cx="2715768" cy="2625344"/>
          </a:xfrm>
        </p:spPr>
        <p:txBody>
          <a:bodyPr/>
          <a:lstStyle>
            <a:lvl1pPr marL="0" indent="0">
              <a:buNone/>
              <a:defRPr sz="1200"/>
            </a:lvl1pPr>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p:txBody>
      </p:sp>
      <p:sp>
        <p:nvSpPr>
          <p:cNvPr id="8" name="Title 7"/>
          <p:cNvSpPr>
            <a:spLocks noGrp="1"/>
          </p:cNvSpPr>
          <p:nvPr>
            <p:ph type="title"/>
          </p:nvPr>
        </p:nvSpPr>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365380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83475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045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ack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1329" y="3024410"/>
            <a:ext cx="6150712" cy="1447226"/>
          </a:xfrm>
          <a:prstGeom prst="rect">
            <a:avLst/>
          </a:prstGeom>
        </p:spPr>
      </p:pic>
    </p:spTree>
    <p:extLst>
      <p:ext uri="{BB962C8B-B14F-4D97-AF65-F5344CB8AC3E}">
        <p14:creationId xmlns:p14="http://schemas.microsoft.com/office/powerpoint/2010/main" val="4215526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with Im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7994" r="9158"/>
          <a:stretch/>
        </p:blipFill>
        <p:spPr>
          <a:xfrm flipH="1">
            <a:off x="7440" y="0"/>
            <a:ext cx="10050960" cy="7772400"/>
          </a:xfrm>
          <a:prstGeom prst="rect">
            <a:avLst/>
          </a:prstGeom>
        </p:spPr>
      </p:pic>
      <p:sp>
        <p:nvSpPr>
          <p:cNvPr id="21" name="Rectangle 20"/>
          <p:cNvSpPr/>
          <p:nvPr userDrawn="1"/>
        </p:nvSpPr>
        <p:spPr>
          <a:xfrm>
            <a:off x="-1" y="0"/>
            <a:ext cx="7231161" cy="7772400"/>
          </a:xfrm>
          <a:prstGeom prst="rect">
            <a:avLst/>
          </a:prstGeom>
          <a:gradFill flip="none" rotWithShape="1">
            <a:gsLst>
              <a:gs pos="0">
                <a:schemeClr val="bg1">
                  <a:alpha val="75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pic>
        <p:nvPicPr>
          <p:cNvPr id="22" name="Picture 21" descr="Cover triangles.png"/>
          <p:cNvPicPr>
            <a:picLocks/>
          </p:cNvPicPr>
          <p:nvPr userDrawn="1"/>
        </p:nvPicPr>
        <p:blipFill rotWithShape="1">
          <a:blip r:embed="rId3" cstate="print">
            <a:alphaModFix amt="90000"/>
            <a:extLst>
              <a:ext uri="{28A0092B-C50C-407E-A947-70E740481C1C}">
                <a14:useLocalDpi xmlns:a14="http://schemas.microsoft.com/office/drawing/2010/main"/>
              </a:ext>
            </a:extLst>
          </a:blip>
          <a:stretch/>
        </p:blipFill>
        <p:spPr>
          <a:xfrm>
            <a:off x="1" y="5199487"/>
            <a:ext cx="9144440" cy="2572913"/>
          </a:xfrm>
          <a:prstGeom prst="rect">
            <a:avLst/>
          </a:prstGeom>
        </p:spPr>
      </p:pic>
      <p:sp>
        <p:nvSpPr>
          <p:cNvPr id="2" name="Title 1"/>
          <p:cNvSpPr>
            <a:spLocks noGrp="1"/>
          </p:cNvSpPr>
          <p:nvPr userDrawn="1">
            <p:ph type="ctrTitle"/>
          </p:nvPr>
        </p:nvSpPr>
        <p:spPr>
          <a:xfrm>
            <a:off x="455296" y="1157353"/>
            <a:ext cx="5993129" cy="2078435"/>
          </a:xfrm>
        </p:spPr>
        <p:txBody>
          <a:bodyPr anchor="ctr"/>
          <a:lstStyle>
            <a:lvl1pPr>
              <a:defRPr sz="3500">
                <a:solidFill>
                  <a:srgbClr val="4D4D4F"/>
                </a:solidFill>
              </a:defRPr>
            </a:lvl1pPr>
          </a:lstStyle>
          <a:p>
            <a:r>
              <a:rPr lang="en-US"/>
              <a:t>Click to edit Master title style</a:t>
            </a:r>
            <a:endParaRPr lang="en-US" dirty="0"/>
          </a:p>
        </p:txBody>
      </p:sp>
      <p:sp>
        <p:nvSpPr>
          <p:cNvPr id="3" name="Subtitle 2"/>
          <p:cNvSpPr>
            <a:spLocks noGrp="1"/>
          </p:cNvSpPr>
          <p:nvPr userDrawn="1">
            <p:ph type="subTitle" idx="1" hasCustomPrompt="1"/>
          </p:nvPr>
        </p:nvSpPr>
        <p:spPr>
          <a:xfrm>
            <a:off x="455295" y="3348089"/>
            <a:ext cx="3523207" cy="1986280"/>
          </a:xfrm>
        </p:spPr>
        <p:txBody>
          <a:bodyPr/>
          <a:lstStyle>
            <a:lvl1pPr marL="0" indent="0" algn="l">
              <a:buNone/>
              <a:defRPr sz="1500">
                <a:solidFill>
                  <a:srgbClr val="4D4D4F"/>
                </a:solidFill>
              </a:defRPr>
            </a:lvl1pPr>
            <a:lvl2pPr marL="570586" indent="0" algn="ctr">
              <a:buNone/>
              <a:defRPr>
                <a:solidFill>
                  <a:schemeClr val="tx1">
                    <a:tint val="75000"/>
                  </a:schemeClr>
                </a:solidFill>
              </a:defRPr>
            </a:lvl2pPr>
            <a:lvl3pPr marL="1141171" indent="0" algn="ctr">
              <a:buNone/>
              <a:defRPr>
                <a:solidFill>
                  <a:schemeClr val="tx1">
                    <a:tint val="75000"/>
                  </a:schemeClr>
                </a:solidFill>
              </a:defRPr>
            </a:lvl3pPr>
            <a:lvl4pPr marL="1711757" indent="0" algn="ctr">
              <a:buNone/>
              <a:defRPr>
                <a:solidFill>
                  <a:schemeClr val="tx1">
                    <a:tint val="75000"/>
                  </a:schemeClr>
                </a:solidFill>
              </a:defRPr>
            </a:lvl4pPr>
            <a:lvl5pPr marL="2282342" indent="0" algn="ctr">
              <a:buNone/>
              <a:defRPr>
                <a:solidFill>
                  <a:schemeClr val="tx1">
                    <a:tint val="75000"/>
                  </a:schemeClr>
                </a:solidFill>
              </a:defRPr>
            </a:lvl5pPr>
            <a:lvl6pPr marL="2852928" indent="0" algn="ctr">
              <a:buNone/>
              <a:defRPr>
                <a:solidFill>
                  <a:schemeClr val="tx1">
                    <a:tint val="75000"/>
                  </a:schemeClr>
                </a:solidFill>
              </a:defRPr>
            </a:lvl6pPr>
            <a:lvl7pPr marL="3423514" indent="0" algn="ctr">
              <a:buNone/>
              <a:defRPr>
                <a:solidFill>
                  <a:schemeClr val="tx1">
                    <a:tint val="75000"/>
                  </a:schemeClr>
                </a:solidFill>
              </a:defRPr>
            </a:lvl7pPr>
            <a:lvl8pPr marL="3994099" indent="0" algn="ctr">
              <a:buNone/>
              <a:defRPr>
                <a:solidFill>
                  <a:schemeClr val="tx1">
                    <a:tint val="75000"/>
                  </a:schemeClr>
                </a:solidFill>
              </a:defRPr>
            </a:lvl8pPr>
            <a:lvl9pPr marL="4564685" indent="0" algn="ctr">
              <a:buNone/>
              <a:defRPr>
                <a:solidFill>
                  <a:schemeClr val="tx1">
                    <a:tint val="75000"/>
                  </a:schemeClr>
                </a:solidFill>
              </a:defRPr>
            </a:lvl9pPr>
          </a:lstStyle>
          <a:p>
            <a:r>
              <a:rPr lang="en-US" dirty="0"/>
              <a:t>Presenter name / date</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4633" y="260112"/>
            <a:ext cx="3078513" cy="723788"/>
          </a:xfrm>
          <a:prstGeom prst="rect">
            <a:avLst/>
          </a:prstGeom>
        </p:spPr>
      </p:pic>
    </p:spTree>
    <p:extLst>
      <p:ext uri="{BB962C8B-B14F-4D97-AF65-F5344CB8AC3E}">
        <p14:creationId xmlns:p14="http://schemas.microsoft.com/office/powerpoint/2010/main" val="3027418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Red">
    <p:spTree>
      <p:nvGrpSpPr>
        <p:cNvPr id="1" name=""/>
        <p:cNvGrpSpPr/>
        <p:nvPr/>
      </p:nvGrpSpPr>
      <p:grpSpPr>
        <a:xfrm>
          <a:off x="0" y="0"/>
          <a:ext cx="0" cy="0"/>
          <a:chOff x="0" y="0"/>
          <a:chExt cx="0" cy="0"/>
        </a:xfrm>
      </p:grpSpPr>
      <p:pic>
        <p:nvPicPr>
          <p:cNvPr id="6" name="Picture 5" descr="Divider-red.jpg"/>
          <p:cNvPicPr>
            <a:picLocks noChangeAspect="1"/>
          </p:cNvPicPr>
          <p:nvPr userDrawn="1"/>
        </p:nvPicPr>
        <p:blipFill rotWithShape="1">
          <a:blip r:embed="rId2" cstate="print">
            <a:extLst>
              <a:ext uri="{28A0092B-C50C-407E-A947-70E740481C1C}">
                <a14:useLocalDpi xmlns:a14="http://schemas.microsoft.com/office/drawing/2010/main"/>
              </a:ext>
            </a:extLst>
          </a:blip>
          <a:srcRect l="13599" r="13599"/>
          <a:stretch/>
        </p:blipFill>
        <p:spPr>
          <a:xfrm>
            <a:off x="1" y="0"/>
            <a:ext cx="10055420" cy="7772400"/>
          </a:xfrm>
          <a:prstGeom prst="rect">
            <a:avLst/>
          </a:prstGeom>
        </p:spPr>
      </p:pic>
      <p:sp>
        <p:nvSpPr>
          <p:cNvPr id="2" name="Title 1"/>
          <p:cNvSpPr>
            <a:spLocks noGrp="1"/>
          </p:cNvSpPr>
          <p:nvPr>
            <p:ph type="title" hasCustomPrompt="1"/>
          </p:nvPr>
        </p:nvSpPr>
        <p:spPr>
          <a:xfrm>
            <a:off x="502920" y="1803333"/>
            <a:ext cx="8549640" cy="1543685"/>
          </a:xfrm>
        </p:spPr>
        <p:txBody>
          <a:bodyPr anchor="t"/>
          <a:lstStyle>
            <a:lvl1pPr algn="l">
              <a:defRPr sz="42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62050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p:spTree>
      <p:nvGrpSpPr>
        <p:cNvPr id="1" name=""/>
        <p:cNvGrpSpPr/>
        <p:nvPr/>
      </p:nvGrpSpPr>
      <p:grpSpPr>
        <a:xfrm>
          <a:off x="0" y="0"/>
          <a:ext cx="0" cy="0"/>
          <a:chOff x="0" y="0"/>
          <a:chExt cx="0" cy="0"/>
        </a:xfrm>
      </p:grpSpPr>
      <p:pic>
        <p:nvPicPr>
          <p:cNvPr id="6" name="Picture 5" descr="Divider-blue.jpg"/>
          <p:cNvPicPr>
            <a:picLocks noChangeAspect="1"/>
          </p:cNvPicPr>
          <p:nvPr userDrawn="1"/>
        </p:nvPicPr>
        <p:blipFill rotWithShape="1">
          <a:blip r:embed="rId2" cstate="print">
            <a:extLst>
              <a:ext uri="{28A0092B-C50C-407E-A947-70E740481C1C}">
                <a14:useLocalDpi xmlns:a14="http://schemas.microsoft.com/office/drawing/2010/main"/>
              </a:ext>
            </a:extLst>
          </a:blip>
          <a:srcRect l="13599" r="13599"/>
          <a:stretch/>
        </p:blipFill>
        <p:spPr>
          <a:xfrm>
            <a:off x="1" y="0"/>
            <a:ext cx="10055420" cy="7772400"/>
          </a:xfrm>
          <a:prstGeom prst="rect">
            <a:avLst/>
          </a:prstGeom>
        </p:spPr>
      </p:pic>
      <p:sp>
        <p:nvSpPr>
          <p:cNvPr id="2" name="Title 1"/>
          <p:cNvSpPr>
            <a:spLocks noGrp="1"/>
          </p:cNvSpPr>
          <p:nvPr>
            <p:ph type="title" hasCustomPrompt="1"/>
          </p:nvPr>
        </p:nvSpPr>
        <p:spPr>
          <a:xfrm>
            <a:off x="502920" y="1803333"/>
            <a:ext cx="8549640" cy="1543685"/>
          </a:xfrm>
        </p:spPr>
        <p:txBody>
          <a:bodyPr anchor="t"/>
          <a:lstStyle>
            <a:lvl1pPr algn="l">
              <a:defRPr sz="42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023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Cyan">
    <p:spTree>
      <p:nvGrpSpPr>
        <p:cNvPr id="1" name=""/>
        <p:cNvGrpSpPr/>
        <p:nvPr/>
      </p:nvGrpSpPr>
      <p:grpSpPr>
        <a:xfrm>
          <a:off x="0" y="0"/>
          <a:ext cx="0" cy="0"/>
          <a:chOff x="0" y="0"/>
          <a:chExt cx="0" cy="0"/>
        </a:xfrm>
      </p:grpSpPr>
      <p:pic>
        <p:nvPicPr>
          <p:cNvPr id="6" name="Picture 5" descr="Divider-cyan.jpg"/>
          <p:cNvPicPr>
            <a:picLocks noChangeAspect="1"/>
          </p:cNvPicPr>
          <p:nvPr userDrawn="1"/>
        </p:nvPicPr>
        <p:blipFill rotWithShape="1">
          <a:blip r:embed="rId2" cstate="print">
            <a:extLst>
              <a:ext uri="{28A0092B-C50C-407E-A947-70E740481C1C}">
                <a14:useLocalDpi xmlns:a14="http://schemas.microsoft.com/office/drawing/2010/main"/>
              </a:ext>
            </a:extLst>
          </a:blip>
          <a:srcRect l="13599" r="13599"/>
          <a:stretch/>
        </p:blipFill>
        <p:spPr>
          <a:xfrm>
            <a:off x="1" y="0"/>
            <a:ext cx="10055420" cy="7772400"/>
          </a:xfrm>
          <a:prstGeom prst="rect">
            <a:avLst/>
          </a:prstGeom>
        </p:spPr>
      </p:pic>
      <p:sp>
        <p:nvSpPr>
          <p:cNvPr id="2" name="Title 1"/>
          <p:cNvSpPr>
            <a:spLocks noGrp="1"/>
          </p:cNvSpPr>
          <p:nvPr>
            <p:ph type="title" hasCustomPrompt="1"/>
          </p:nvPr>
        </p:nvSpPr>
        <p:spPr>
          <a:xfrm>
            <a:off x="502920" y="1803333"/>
            <a:ext cx="8549640" cy="1543685"/>
          </a:xfrm>
        </p:spPr>
        <p:txBody>
          <a:bodyPr anchor="t"/>
          <a:lstStyle>
            <a:lvl1pPr algn="l">
              <a:defRPr sz="42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4763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en">
    <p:spTree>
      <p:nvGrpSpPr>
        <p:cNvPr id="1" name=""/>
        <p:cNvGrpSpPr/>
        <p:nvPr/>
      </p:nvGrpSpPr>
      <p:grpSpPr>
        <a:xfrm>
          <a:off x="0" y="0"/>
          <a:ext cx="0" cy="0"/>
          <a:chOff x="0" y="0"/>
          <a:chExt cx="0" cy="0"/>
        </a:xfrm>
      </p:grpSpPr>
      <p:pic>
        <p:nvPicPr>
          <p:cNvPr id="3" name="Picture 2" descr="Divider-green.jpg"/>
          <p:cNvPicPr>
            <a:picLocks noChangeAspect="1"/>
          </p:cNvPicPr>
          <p:nvPr userDrawn="1"/>
        </p:nvPicPr>
        <p:blipFill rotWithShape="1">
          <a:blip r:embed="rId2" cstate="print">
            <a:extLst>
              <a:ext uri="{28A0092B-C50C-407E-A947-70E740481C1C}">
                <a14:useLocalDpi xmlns:a14="http://schemas.microsoft.com/office/drawing/2010/main"/>
              </a:ext>
            </a:extLst>
          </a:blip>
          <a:srcRect l="13599" r="13599"/>
          <a:stretch/>
        </p:blipFill>
        <p:spPr>
          <a:xfrm>
            <a:off x="1" y="0"/>
            <a:ext cx="10055420" cy="7772400"/>
          </a:xfrm>
          <a:prstGeom prst="rect">
            <a:avLst/>
          </a:prstGeom>
        </p:spPr>
      </p:pic>
      <p:sp>
        <p:nvSpPr>
          <p:cNvPr id="2" name="Title 1"/>
          <p:cNvSpPr>
            <a:spLocks noGrp="1"/>
          </p:cNvSpPr>
          <p:nvPr>
            <p:ph type="title" hasCustomPrompt="1"/>
          </p:nvPr>
        </p:nvSpPr>
        <p:spPr>
          <a:xfrm>
            <a:off x="502920" y="1803333"/>
            <a:ext cx="8549640" cy="1543685"/>
          </a:xfrm>
        </p:spPr>
        <p:txBody>
          <a:bodyPr anchor="t"/>
          <a:lstStyle>
            <a:lvl1pPr algn="l">
              <a:defRPr sz="42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19487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y">
    <p:spTree>
      <p:nvGrpSpPr>
        <p:cNvPr id="1" name=""/>
        <p:cNvGrpSpPr/>
        <p:nvPr/>
      </p:nvGrpSpPr>
      <p:grpSpPr>
        <a:xfrm>
          <a:off x="0" y="0"/>
          <a:ext cx="0" cy="0"/>
          <a:chOff x="0" y="0"/>
          <a:chExt cx="0" cy="0"/>
        </a:xfrm>
      </p:grpSpPr>
      <p:pic>
        <p:nvPicPr>
          <p:cNvPr id="6" name="Picture 5" descr="Divider-grey.jpg"/>
          <p:cNvPicPr>
            <a:picLocks noChangeAspect="1"/>
          </p:cNvPicPr>
          <p:nvPr userDrawn="1"/>
        </p:nvPicPr>
        <p:blipFill rotWithShape="1">
          <a:blip r:embed="rId2" cstate="print">
            <a:extLst>
              <a:ext uri="{28A0092B-C50C-407E-A947-70E740481C1C}">
                <a14:useLocalDpi xmlns:a14="http://schemas.microsoft.com/office/drawing/2010/main"/>
              </a:ext>
            </a:extLst>
          </a:blip>
          <a:srcRect l="13599" r="13599"/>
          <a:stretch/>
        </p:blipFill>
        <p:spPr>
          <a:xfrm>
            <a:off x="1" y="0"/>
            <a:ext cx="10055420" cy="7772400"/>
          </a:xfrm>
          <a:prstGeom prst="rect">
            <a:avLst/>
          </a:prstGeom>
        </p:spPr>
      </p:pic>
      <p:sp>
        <p:nvSpPr>
          <p:cNvPr id="2" name="Title 1"/>
          <p:cNvSpPr>
            <a:spLocks noGrp="1"/>
          </p:cNvSpPr>
          <p:nvPr>
            <p:ph type="title" hasCustomPrompt="1"/>
          </p:nvPr>
        </p:nvSpPr>
        <p:spPr>
          <a:xfrm>
            <a:off x="502920" y="1803333"/>
            <a:ext cx="8549640" cy="1543685"/>
          </a:xfrm>
        </p:spPr>
        <p:txBody>
          <a:bodyPr anchor="t"/>
          <a:lstStyle>
            <a:lvl1pPr algn="l">
              <a:defRPr sz="4200" b="0"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20095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013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Imagery">
    <p:spTree>
      <p:nvGrpSpPr>
        <p:cNvPr id="1" name=""/>
        <p:cNvGrpSpPr/>
        <p:nvPr/>
      </p:nvGrpSpPr>
      <p:grpSpPr>
        <a:xfrm>
          <a:off x="0" y="0"/>
          <a:ext cx="0" cy="0"/>
          <a:chOff x="0" y="0"/>
          <a:chExt cx="0" cy="0"/>
        </a:xfrm>
      </p:grpSpPr>
      <p:sp>
        <p:nvSpPr>
          <p:cNvPr id="2" name="Title 1"/>
          <p:cNvSpPr>
            <a:spLocks noGrp="1"/>
          </p:cNvSpPr>
          <p:nvPr>
            <p:ph type="title"/>
          </p:nvPr>
        </p:nvSpPr>
        <p:spPr>
          <a:xfrm>
            <a:off x="502921" y="335129"/>
            <a:ext cx="5529007" cy="685514"/>
          </a:xfrm>
        </p:spPr>
        <p:txBody>
          <a:bodyPr/>
          <a:lstStyle>
            <a:lvl1pPr>
              <a:defRPr sz="3000"/>
            </a:lvl1pPr>
          </a:lstStyle>
          <a:p>
            <a:r>
              <a:rPr lang="en-US" dirty="0"/>
              <a:t>Click to edit Master title style</a:t>
            </a:r>
          </a:p>
        </p:txBody>
      </p:sp>
      <p:sp>
        <p:nvSpPr>
          <p:cNvPr id="3" name="Content Placeholder 2"/>
          <p:cNvSpPr>
            <a:spLocks noGrp="1"/>
          </p:cNvSpPr>
          <p:nvPr>
            <p:ph idx="1"/>
          </p:nvPr>
        </p:nvSpPr>
        <p:spPr>
          <a:xfrm>
            <a:off x="502920" y="1298854"/>
            <a:ext cx="5529007" cy="5663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6537960" y="1130666"/>
            <a:ext cx="3520440" cy="6079744"/>
          </a:xfrm>
          <a:solidFill>
            <a:srgbClr val="DBDBDC"/>
          </a:solidFill>
        </p:spPr>
        <p:txBody>
          <a:bodyPr/>
          <a:lstStyle>
            <a:lvl1pPr marL="0" indent="0">
              <a:buNone/>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395517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45441"/>
            <a:ext cx="8550385" cy="685514"/>
          </a:xfrm>
        </p:spPr>
        <p:txBody>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502919" y="1298854"/>
            <a:ext cx="4023360" cy="5527040"/>
          </a:xfrm>
        </p:spPr>
        <p:txBody>
          <a:bodyPr/>
          <a:lstStyle>
            <a:lvl1pPr>
              <a:defRPr sz="2000"/>
            </a:lvl1pPr>
            <a:lvl2pPr>
              <a:defRPr sz="2000"/>
            </a:lvl2pPr>
            <a:lvl3pPr>
              <a:defRPr sz="2000"/>
            </a:lvl3pPr>
            <a:lvl4pPr>
              <a:defRPr sz="2000"/>
            </a:lvl4pPr>
            <a:lvl5pPr>
              <a:defRPr sz="20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945" y="1298854"/>
            <a:ext cx="4023360" cy="5527040"/>
          </a:xfrm>
        </p:spPr>
        <p:txBody>
          <a:bodyPr/>
          <a:lstStyle>
            <a:lvl1pPr>
              <a:defRPr sz="2000"/>
            </a:lvl1pPr>
            <a:lvl2pPr>
              <a:defRPr sz="2000"/>
            </a:lvl2pPr>
            <a:lvl3pPr>
              <a:defRPr sz="2000"/>
            </a:lvl3pPr>
            <a:lvl4pPr>
              <a:defRPr sz="2000"/>
            </a:lvl4pPr>
            <a:lvl5pPr>
              <a:defRPr sz="20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955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19" y="1298855"/>
            <a:ext cx="1860804" cy="4479125"/>
          </a:xfrm>
        </p:spPr>
        <p:txBody>
          <a:bodyPr/>
          <a:lstStyle>
            <a:lvl1pPr>
              <a:defRPr sz="1700"/>
            </a:lvl1pPr>
            <a:lvl2pPr>
              <a:defRPr sz="1700"/>
            </a:lvl2pPr>
            <a:lvl3pPr>
              <a:defRPr sz="1700"/>
            </a:lvl3pPr>
            <a:lvl4pPr>
              <a:defRPr sz="1700"/>
            </a:lvl4pPr>
            <a:lvl5pPr>
              <a:defRPr sz="1700"/>
            </a:lvl5pPr>
            <a:lvl6pPr>
              <a:defRPr sz="2200"/>
            </a:lvl6pPr>
            <a:lvl7pPr>
              <a:defRPr sz="2200"/>
            </a:lvl7pPr>
            <a:lvl8pPr>
              <a:defRPr sz="2200"/>
            </a:lvl8pPr>
            <a:lvl9pPr>
              <a:defRPr sz="2200"/>
            </a:lvl9pPr>
          </a:lstStyle>
          <a:p>
            <a:pPr lvl="0"/>
            <a:r>
              <a:rPr lang="en-US"/>
              <a:t>Click to edit Master text styles</a:t>
            </a:r>
          </a:p>
        </p:txBody>
      </p:sp>
      <p:sp>
        <p:nvSpPr>
          <p:cNvPr id="4" name="Content Placeholder 3"/>
          <p:cNvSpPr>
            <a:spLocks noGrp="1"/>
          </p:cNvSpPr>
          <p:nvPr>
            <p:ph sz="half" idx="2"/>
          </p:nvPr>
        </p:nvSpPr>
        <p:spPr>
          <a:xfrm>
            <a:off x="5233234" y="1298855"/>
            <a:ext cx="1860804" cy="4479125"/>
          </a:xfrm>
        </p:spPr>
        <p:txBody>
          <a:bodyPr/>
          <a:lstStyle>
            <a:lvl1pPr>
              <a:defRPr sz="1700"/>
            </a:lvl1pPr>
            <a:lvl2pPr>
              <a:defRPr sz="1700"/>
            </a:lvl2pPr>
            <a:lvl3pPr>
              <a:defRPr sz="1700"/>
            </a:lvl3pPr>
            <a:lvl4pPr>
              <a:defRPr sz="1700"/>
            </a:lvl4pPr>
            <a:lvl5pPr>
              <a:defRPr sz="1700"/>
            </a:lvl5pPr>
            <a:lvl6pPr>
              <a:defRPr sz="2200"/>
            </a:lvl6pPr>
            <a:lvl7pPr>
              <a:defRPr sz="2200"/>
            </a:lvl7pPr>
            <a:lvl8pPr>
              <a:defRPr sz="2200"/>
            </a:lvl8pPr>
            <a:lvl9pPr>
              <a:defRPr sz="2200"/>
            </a:lvl9pPr>
          </a:lstStyle>
          <a:p>
            <a:pPr lvl="0"/>
            <a:r>
              <a:rPr lang="en-US"/>
              <a:t>Click to edit Master text styles</a:t>
            </a:r>
          </a:p>
        </p:txBody>
      </p:sp>
      <p:sp>
        <p:nvSpPr>
          <p:cNvPr id="5" name="Content Placeholder 2"/>
          <p:cNvSpPr>
            <a:spLocks noGrp="1"/>
          </p:cNvSpPr>
          <p:nvPr>
            <p:ph sz="half" idx="10"/>
          </p:nvPr>
        </p:nvSpPr>
        <p:spPr>
          <a:xfrm>
            <a:off x="2868076" y="1298855"/>
            <a:ext cx="1860804" cy="4479125"/>
          </a:xfrm>
        </p:spPr>
        <p:txBody>
          <a:bodyPr/>
          <a:lstStyle>
            <a:lvl1pPr>
              <a:defRPr sz="1700"/>
            </a:lvl1pPr>
            <a:lvl2pPr>
              <a:defRPr sz="1700"/>
            </a:lvl2pPr>
            <a:lvl3pPr>
              <a:defRPr sz="1700"/>
            </a:lvl3pPr>
            <a:lvl4pPr>
              <a:defRPr sz="1700"/>
            </a:lvl4pPr>
            <a:lvl5pPr>
              <a:defRPr sz="1700"/>
            </a:lvl5pPr>
            <a:lvl6pPr>
              <a:defRPr sz="2200"/>
            </a:lvl6pPr>
            <a:lvl7pPr>
              <a:defRPr sz="2200"/>
            </a:lvl7pPr>
            <a:lvl8pPr>
              <a:defRPr sz="2200"/>
            </a:lvl8pPr>
            <a:lvl9pPr>
              <a:defRPr sz="2200"/>
            </a:lvl9pPr>
          </a:lstStyle>
          <a:p>
            <a:pPr lvl="0"/>
            <a:r>
              <a:rPr lang="en-US"/>
              <a:t>Click to edit Master text styles</a:t>
            </a:r>
          </a:p>
        </p:txBody>
      </p:sp>
      <p:sp>
        <p:nvSpPr>
          <p:cNvPr id="6" name="Content Placeholder 3"/>
          <p:cNvSpPr>
            <a:spLocks noGrp="1"/>
          </p:cNvSpPr>
          <p:nvPr>
            <p:ph sz="half" idx="11"/>
          </p:nvPr>
        </p:nvSpPr>
        <p:spPr>
          <a:xfrm>
            <a:off x="7598391" y="1298855"/>
            <a:ext cx="1860804" cy="4479125"/>
          </a:xfrm>
        </p:spPr>
        <p:txBody>
          <a:bodyPr/>
          <a:lstStyle>
            <a:lvl1pPr>
              <a:defRPr sz="1700"/>
            </a:lvl1pPr>
            <a:lvl2pPr>
              <a:defRPr sz="1700"/>
            </a:lvl2pPr>
            <a:lvl3pPr>
              <a:defRPr sz="1700"/>
            </a:lvl3pPr>
            <a:lvl4pPr>
              <a:defRPr sz="1700"/>
            </a:lvl4pPr>
            <a:lvl5pPr>
              <a:defRPr sz="1700"/>
            </a:lvl5pPr>
            <a:lvl6pPr>
              <a:defRPr sz="2200"/>
            </a:lvl6pPr>
            <a:lvl7pPr>
              <a:defRPr sz="2200"/>
            </a:lvl7pPr>
            <a:lvl8pPr>
              <a:defRPr sz="2200"/>
            </a:lvl8pPr>
            <a:lvl9pPr>
              <a:defRPr sz="2200"/>
            </a:lvl9pPr>
          </a:lstStyle>
          <a:p>
            <a:pPr lvl="0"/>
            <a:r>
              <a:rPr lang="en-US"/>
              <a:t>Click to edit Master text styles</a:t>
            </a:r>
          </a:p>
        </p:txBody>
      </p:sp>
      <p:sp>
        <p:nvSpPr>
          <p:cNvPr id="7" name="Title 6"/>
          <p:cNvSpPr>
            <a:spLocks noGrp="1"/>
          </p:cNvSpPr>
          <p:nvPr>
            <p:ph type="title"/>
          </p:nvPr>
        </p:nvSpPr>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299122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ry Backgroun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130666"/>
            <a:ext cx="10058400" cy="6079744"/>
          </a:xfrm>
          <a:solidFill>
            <a:srgbClr val="DBDBDC"/>
          </a:solidFill>
        </p:spPr>
        <p:txBody>
          <a:bodyPr/>
          <a:lstStyle>
            <a:lvl1pPr marL="0" indent="0">
              <a:buNone/>
              <a:defRPr sz="1200">
                <a:solidFill>
                  <a:schemeClr val="tx1"/>
                </a:solidFill>
              </a:defRPr>
            </a:lvl1pPr>
          </a:lstStyle>
          <a:p>
            <a:r>
              <a:rPr lang="en-US"/>
              <a:t>Click icon to add picture</a:t>
            </a:r>
          </a:p>
        </p:txBody>
      </p:sp>
      <p:sp>
        <p:nvSpPr>
          <p:cNvPr id="3" name="Content Placeholder 2"/>
          <p:cNvSpPr>
            <a:spLocks noGrp="1"/>
          </p:cNvSpPr>
          <p:nvPr>
            <p:ph idx="1"/>
          </p:nvPr>
        </p:nvSpPr>
        <p:spPr>
          <a:xfrm>
            <a:off x="502920" y="1658806"/>
            <a:ext cx="5529007" cy="5284180"/>
          </a:xfrm>
        </p:spPr>
        <p:txBody>
          <a:bodyPr/>
          <a:lstStyle>
            <a:lvl1pPr marL="0" indent="0">
              <a:buNone/>
              <a:defRPr/>
            </a:lvl1pPr>
          </a:lstStyle>
          <a:p>
            <a:pPr lvl="0"/>
            <a:r>
              <a:rPr lang="en-US"/>
              <a:t>Click to edit Master text styles</a:t>
            </a:r>
          </a:p>
        </p:txBody>
      </p:sp>
      <p:sp>
        <p:nvSpPr>
          <p:cNvPr id="4" name="Title 3"/>
          <p:cNvSpPr>
            <a:spLocks noGrp="1"/>
          </p:cNvSpPr>
          <p:nvPr>
            <p:ph type="title"/>
          </p:nvPr>
        </p:nvSpPr>
        <p:spPr>
          <a:xfrm>
            <a:off x="502921" y="341601"/>
            <a:ext cx="5529770" cy="685514"/>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117124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1129497"/>
            <a:ext cx="5020157" cy="3039872"/>
          </a:xfrm>
          <a:solidFill>
            <a:srgbClr val="DBDBDC"/>
          </a:solidFill>
        </p:spPr>
        <p:txBody>
          <a:bodyPr/>
          <a:lstStyle>
            <a:lvl1pPr marL="0" indent="0">
              <a:buNone/>
              <a:defRPr sz="1200">
                <a:solidFill>
                  <a:schemeClr val="tx1"/>
                </a:solidFill>
              </a:defRPr>
            </a:lvl1pPr>
            <a:lvl2pPr marL="570586" indent="0">
              <a:buNone/>
              <a:defRPr sz="3500"/>
            </a:lvl2pPr>
            <a:lvl3pPr marL="1141171" indent="0">
              <a:buNone/>
              <a:defRPr sz="3000"/>
            </a:lvl3pPr>
            <a:lvl4pPr marL="1711757" indent="0">
              <a:buNone/>
              <a:defRPr sz="2500"/>
            </a:lvl4pPr>
            <a:lvl5pPr marL="2282342" indent="0">
              <a:buNone/>
              <a:defRPr sz="2500"/>
            </a:lvl5pPr>
            <a:lvl6pPr marL="2852928" indent="0">
              <a:buNone/>
              <a:defRPr sz="2500"/>
            </a:lvl6pPr>
            <a:lvl7pPr marL="3423514" indent="0">
              <a:buNone/>
              <a:defRPr sz="2500"/>
            </a:lvl7pPr>
            <a:lvl8pPr marL="3994099" indent="0">
              <a:buNone/>
              <a:defRPr sz="2500"/>
            </a:lvl8pPr>
            <a:lvl9pPr marL="4564685" indent="0">
              <a:buNone/>
              <a:defRPr sz="2500"/>
            </a:lvl9pPr>
          </a:lstStyle>
          <a:p>
            <a:r>
              <a:rPr lang="en-US"/>
              <a:t>Click icon to add picture</a:t>
            </a:r>
          </a:p>
        </p:txBody>
      </p:sp>
      <p:sp>
        <p:nvSpPr>
          <p:cNvPr id="8" name="Picture Placeholder 2"/>
          <p:cNvSpPr>
            <a:spLocks noGrp="1"/>
          </p:cNvSpPr>
          <p:nvPr>
            <p:ph type="pic" idx="10"/>
          </p:nvPr>
        </p:nvSpPr>
        <p:spPr>
          <a:xfrm>
            <a:off x="5038244" y="1129497"/>
            <a:ext cx="5020157" cy="3039872"/>
          </a:xfrm>
          <a:solidFill>
            <a:srgbClr val="DBDBDC"/>
          </a:solidFill>
        </p:spPr>
        <p:txBody>
          <a:bodyPr/>
          <a:lstStyle>
            <a:lvl1pPr marL="0" indent="0">
              <a:buNone/>
              <a:defRPr sz="1200">
                <a:solidFill>
                  <a:schemeClr val="tx1"/>
                </a:solidFill>
              </a:defRPr>
            </a:lvl1pPr>
            <a:lvl2pPr marL="570586" indent="0">
              <a:buNone/>
              <a:defRPr sz="3500"/>
            </a:lvl2pPr>
            <a:lvl3pPr marL="1141171" indent="0">
              <a:buNone/>
              <a:defRPr sz="3000"/>
            </a:lvl3pPr>
            <a:lvl4pPr marL="1711757" indent="0">
              <a:buNone/>
              <a:defRPr sz="2500"/>
            </a:lvl4pPr>
            <a:lvl5pPr marL="2282342" indent="0">
              <a:buNone/>
              <a:defRPr sz="2500"/>
            </a:lvl5pPr>
            <a:lvl6pPr marL="2852928" indent="0">
              <a:buNone/>
              <a:defRPr sz="2500"/>
            </a:lvl6pPr>
            <a:lvl7pPr marL="3423514" indent="0">
              <a:buNone/>
              <a:defRPr sz="2500"/>
            </a:lvl7pPr>
            <a:lvl8pPr marL="3994099" indent="0">
              <a:buNone/>
              <a:defRPr sz="2500"/>
            </a:lvl8pPr>
            <a:lvl9pPr marL="4564685" indent="0">
              <a:buNone/>
              <a:defRPr sz="2500"/>
            </a:lvl9pPr>
          </a:lstStyle>
          <a:p>
            <a:r>
              <a:rPr lang="en-US"/>
              <a:t>Click icon to add picture</a:t>
            </a:r>
            <a:endParaRPr lang="en-US" dirty="0"/>
          </a:p>
        </p:txBody>
      </p:sp>
      <p:sp>
        <p:nvSpPr>
          <p:cNvPr id="10" name="Picture Placeholder 2"/>
          <p:cNvSpPr>
            <a:spLocks noGrp="1"/>
          </p:cNvSpPr>
          <p:nvPr>
            <p:ph type="pic" idx="12"/>
          </p:nvPr>
        </p:nvSpPr>
        <p:spPr>
          <a:xfrm>
            <a:off x="1" y="4180487"/>
            <a:ext cx="5020157" cy="3039872"/>
          </a:xfrm>
          <a:solidFill>
            <a:srgbClr val="DBDBDC"/>
          </a:solidFill>
        </p:spPr>
        <p:txBody>
          <a:bodyPr/>
          <a:lstStyle>
            <a:lvl1pPr marL="0" indent="0">
              <a:buNone/>
              <a:defRPr sz="1200">
                <a:solidFill>
                  <a:schemeClr val="tx1"/>
                </a:solidFill>
              </a:defRPr>
            </a:lvl1pPr>
            <a:lvl2pPr marL="570586" indent="0">
              <a:buNone/>
              <a:defRPr sz="3500"/>
            </a:lvl2pPr>
            <a:lvl3pPr marL="1141171" indent="0">
              <a:buNone/>
              <a:defRPr sz="3000"/>
            </a:lvl3pPr>
            <a:lvl4pPr marL="1711757" indent="0">
              <a:buNone/>
              <a:defRPr sz="2500"/>
            </a:lvl4pPr>
            <a:lvl5pPr marL="2282342" indent="0">
              <a:buNone/>
              <a:defRPr sz="2500"/>
            </a:lvl5pPr>
            <a:lvl6pPr marL="2852928" indent="0">
              <a:buNone/>
              <a:defRPr sz="2500"/>
            </a:lvl6pPr>
            <a:lvl7pPr marL="3423514" indent="0">
              <a:buNone/>
              <a:defRPr sz="2500"/>
            </a:lvl7pPr>
            <a:lvl8pPr marL="3994099" indent="0">
              <a:buNone/>
              <a:defRPr sz="2500"/>
            </a:lvl8pPr>
            <a:lvl9pPr marL="4564685" indent="0">
              <a:buNone/>
              <a:defRPr sz="2500"/>
            </a:lvl9pPr>
          </a:lstStyle>
          <a:p>
            <a:r>
              <a:rPr lang="en-US"/>
              <a:t>Click icon to add picture</a:t>
            </a:r>
          </a:p>
        </p:txBody>
      </p:sp>
      <p:sp>
        <p:nvSpPr>
          <p:cNvPr id="12" name="Picture Placeholder 2"/>
          <p:cNvSpPr>
            <a:spLocks noGrp="1"/>
          </p:cNvSpPr>
          <p:nvPr>
            <p:ph type="pic" idx="14"/>
          </p:nvPr>
        </p:nvSpPr>
        <p:spPr>
          <a:xfrm>
            <a:off x="5038244" y="4180487"/>
            <a:ext cx="5020157" cy="3039872"/>
          </a:xfrm>
          <a:solidFill>
            <a:srgbClr val="DBDBDC"/>
          </a:solidFill>
        </p:spPr>
        <p:txBody>
          <a:bodyPr/>
          <a:lstStyle>
            <a:lvl1pPr marL="0" indent="0">
              <a:buNone/>
              <a:defRPr sz="1200">
                <a:solidFill>
                  <a:schemeClr val="tx1"/>
                </a:solidFill>
              </a:defRPr>
            </a:lvl1pPr>
            <a:lvl2pPr marL="570586" indent="0">
              <a:buNone/>
              <a:defRPr sz="3500"/>
            </a:lvl2pPr>
            <a:lvl3pPr marL="1141171" indent="0">
              <a:buNone/>
              <a:defRPr sz="3000"/>
            </a:lvl3pPr>
            <a:lvl4pPr marL="1711757" indent="0">
              <a:buNone/>
              <a:defRPr sz="2500"/>
            </a:lvl4pPr>
            <a:lvl5pPr marL="2282342" indent="0">
              <a:buNone/>
              <a:defRPr sz="2500"/>
            </a:lvl5pPr>
            <a:lvl6pPr marL="2852928" indent="0">
              <a:buNone/>
              <a:defRPr sz="2500"/>
            </a:lvl6pPr>
            <a:lvl7pPr marL="3423514" indent="0">
              <a:buNone/>
              <a:defRPr sz="2500"/>
            </a:lvl7pPr>
            <a:lvl8pPr marL="3994099" indent="0">
              <a:buNone/>
              <a:defRPr sz="2500"/>
            </a:lvl8pPr>
            <a:lvl9pPr marL="4564685" indent="0">
              <a:buNone/>
              <a:defRPr sz="2500"/>
            </a:lvl9pPr>
          </a:lstStyle>
          <a:p>
            <a:r>
              <a:rPr lang="en-US"/>
              <a:t>Click icon to add picture</a:t>
            </a:r>
            <a:endParaRPr lang="en-US" dirty="0"/>
          </a:p>
        </p:txBody>
      </p:sp>
      <p:sp>
        <p:nvSpPr>
          <p:cNvPr id="4" name="Text Placeholder 3"/>
          <p:cNvSpPr>
            <a:spLocks noGrp="1"/>
          </p:cNvSpPr>
          <p:nvPr>
            <p:ph type="body" sz="half" idx="2" hasCustomPrompt="1"/>
          </p:nvPr>
        </p:nvSpPr>
        <p:spPr>
          <a:xfrm>
            <a:off x="0" y="3685753"/>
            <a:ext cx="5029200" cy="483616"/>
          </a:xfrm>
          <a:solidFill>
            <a:schemeClr val="bg1">
              <a:alpha val="60000"/>
            </a:schemeClr>
          </a:solidFill>
        </p:spPr>
        <p:txBody>
          <a:bodyPr anchor="ctr"/>
          <a:lstStyle>
            <a:lvl1pPr marL="0" indent="0" algn="ctr">
              <a:buNone/>
              <a:defRPr sz="1500"/>
            </a:lvl1pPr>
            <a:lvl2pPr marL="570586" indent="0">
              <a:buNone/>
              <a:defRPr sz="1500"/>
            </a:lvl2pPr>
            <a:lvl3pPr marL="1141171" indent="0">
              <a:buNone/>
              <a:defRPr sz="1200"/>
            </a:lvl3pPr>
            <a:lvl4pPr marL="1711757" indent="0">
              <a:buNone/>
              <a:defRPr sz="1100"/>
            </a:lvl4pPr>
            <a:lvl5pPr marL="2282342" indent="0">
              <a:buNone/>
              <a:defRPr sz="1100"/>
            </a:lvl5pPr>
            <a:lvl6pPr marL="2852928" indent="0">
              <a:buNone/>
              <a:defRPr sz="1100"/>
            </a:lvl6pPr>
            <a:lvl7pPr marL="3423514" indent="0">
              <a:buNone/>
              <a:defRPr sz="1100"/>
            </a:lvl7pPr>
            <a:lvl8pPr marL="3994099" indent="0">
              <a:buNone/>
              <a:defRPr sz="1100"/>
            </a:lvl8pPr>
            <a:lvl9pPr marL="4564685" indent="0">
              <a:buNone/>
              <a:defRPr sz="1100"/>
            </a:lvl9pPr>
          </a:lstStyle>
          <a:p>
            <a:pPr lvl="0"/>
            <a:r>
              <a:rPr lang="en-US" dirty="0"/>
              <a:t>Caption 1</a:t>
            </a:r>
          </a:p>
        </p:txBody>
      </p:sp>
      <p:sp>
        <p:nvSpPr>
          <p:cNvPr id="9" name="Text Placeholder 3"/>
          <p:cNvSpPr>
            <a:spLocks noGrp="1"/>
          </p:cNvSpPr>
          <p:nvPr>
            <p:ph type="body" sz="half" idx="11" hasCustomPrompt="1"/>
          </p:nvPr>
        </p:nvSpPr>
        <p:spPr>
          <a:xfrm>
            <a:off x="5029200" y="3685753"/>
            <a:ext cx="5029200" cy="483616"/>
          </a:xfrm>
          <a:solidFill>
            <a:schemeClr val="bg1">
              <a:alpha val="60000"/>
            </a:schemeClr>
          </a:solidFill>
        </p:spPr>
        <p:txBody>
          <a:bodyPr anchor="ctr"/>
          <a:lstStyle>
            <a:lvl1pPr marL="0" indent="0" algn="ctr">
              <a:buNone/>
              <a:defRPr sz="1500"/>
            </a:lvl1pPr>
            <a:lvl2pPr marL="570586" indent="0">
              <a:buNone/>
              <a:defRPr sz="1500"/>
            </a:lvl2pPr>
            <a:lvl3pPr marL="1141171" indent="0">
              <a:buNone/>
              <a:defRPr sz="1200"/>
            </a:lvl3pPr>
            <a:lvl4pPr marL="1711757" indent="0">
              <a:buNone/>
              <a:defRPr sz="1100"/>
            </a:lvl4pPr>
            <a:lvl5pPr marL="2282342" indent="0">
              <a:buNone/>
              <a:defRPr sz="1100"/>
            </a:lvl5pPr>
            <a:lvl6pPr marL="2852928" indent="0">
              <a:buNone/>
              <a:defRPr sz="1100"/>
            </a:lvl6pPr>
            <a:lvl7pPr marL="3423514" indent="0">
              <a:buNone/>
              <a:defRPr sz="1100"/>
            </a:lvl7pPr>
            <a:lvl8pPr marL="3994099" indent="0">
              <a:buNone/>
              <a:defRPr sz="1100"/>
            </a:lvl8pPr>
            <a:lvl9pPr marL="4564685" indent="0">
              <a:buNone/>
              <a:defRPr sz="1100"/>
            </a:lvl9pPr>
          </a:lstStyle>
          <a:p>
            <a:pPr lvl="0"/>
            <a:r>
              <a:rPr lang="en-US" dirty="0"/>
              <a:t>Caption 2</a:t>
            </a:r>
          </a:p>
        </p:txBody>
      </p:sp>
      <p:sp>
        <p:nvSpPr>
          <p:cNvPr id="11" name="Text Placeholder 3"/>
          <p:cNvSpPr>
            <a:spLocks noGrp="1"/>
          </p:cNvSpPr>
          <p:nvPr>
            <p:ph type="body" sz="half" idx="13" hasCustomPrompt="1"/>
          </p:nvPr>
        </p:nvSpPr>
        <p:spPr>
          <a:xfrm>
            <a:off x="0" y="6736743"/>
            <a:ext cx="5029200" cy="483616"/>
          </a:xfrm>
          <a:solidFill>
            <a:schemeClr val="bg1">
              <a:alpha val="60000"/>
            </a:schemeClr>
          </a:solidFill>
        </p:spPr>
        <p:txBody>
          <a:bodyPr anchor="ctr"/>
          <a:lstStyle>
            <a:lvl1pPr marL="0" indent="0" algn="ctr">
              <a:buNone/>
              <a:defRPr sz="1500"/>
            </a:lvl1pPr>
            <a:lvl2pPr marL="570586" indent="0">
              <a:buNone/>
              <a:defRPr sz="1500"/>
            </a:lvl2pPr>
            <a:lvl3pPr marL="1141171" indent="0">
              <a:buNone/>
              <a:defRPr sz="1200"/>
            </a:lvl3pPr>
            <a:lvl4pPr marL="1711757" indent="0">
              <a:buNone/>
              <a:defRPr sz="1100"/>
            </a:lvl4pPr>
            <a:lvl5pPr marL="2282342" indent="0">
              <a:buNone/>
              <a:defRPr sz="1100"/>
            </a:lvl5pPr>
            <a:lvl6pPr marL="2852928" indent="0">
              <a:buNone/>
              <a:defRPr sz="1100"/>
            </a:lvl6pPr>
            <a:lvl7pPr marL="3423514" indent="0">
              <a:buNone/>
              <a:defRPr sz="1100"/>
            </a:lvl7pPr>
            <a:lvl8pPr marL="3994099" indent="0">
              <a:buNone/>
              <a:defRPr sz="1100"/>
            </a:lvl8pPr>
            <a:lvl9pPr marL="4564685" indent="0">
              <a:buNone/>
              <a:defRPr sz="1100"/>
            </a:lvl9pPr>
          </a:lstStyle>
          <a:p>
            <a:pPr lvl="0"/>
            <a:r>
              <a:rPr lang="en-US" dirty="0"/>
              <a:t>Caption 3</a:t>
            </a:r>
          </a:p>
        </p:txBody>
      </p:sp>
      <p:sp>
        <p:nvSpPr>
          <p:cNvPr id="13" name="Text Placeholder 3"/>
          <p:cNvSpPr>
            <a:spLocks noGrp="1"/>
          </p:cNvSpPr>
          <p:nvPr>
            <p:ph type="body" sz="half" idx="15" hasCustomPrompt="1"/>
          </p:nvPr>
        </p:nvSpPr>
        <p:spPr>
          <a:xfrm>
            <a:off x="5029200" y="6736742"/>
            <a:ext cx="5029200" cy="483616"/>
          </a:xfrm>
          <a:solidFill>
            <a:schemeClr val="bg1">
              <a:alpha val="60000"/>
            </a:schemeClr>
          </a:solidFill>
        </p:spPr>
        <p:txBody>
          <a:bodyPr anchor="ctr"/>
          <a:lstStyle>
            <a:lvl1pPr marL="0" indent="0" algn="ctr">
              <a:buNone/>
              <a:defRPr sz="1500"/>
            </a:lvl1pPr>
            <a:lvl2pPr marL="570586" indent="0">
              <a:buNone/>
              <a:defRPr sz="1500"/>
            </a:lvl2pPr>
            <a:lvl3pPr marL="1141171" indent="0">
              <a:buNone/>
              <a:defRPr sz="1200"/>
            </a:lvl3pPr>
            <a:lvl4pPr marL="1711757" indent="0">
              <a:buNone/>
              <a:defRPr sz="1100"/>
            </a:lvl4pPr>
            <a:lvl5pPr marL="2282342" indent="0">
              <a:buNone/>
              <a:defRPr sz="1100"/>
            </a:lvl5pPr>
            <a:lvl6pPr marL="2852928" indent="0">
              <a:buNone/>
              <a:defRPr sz="1100"/>
            </a:lvl6pPr>
            <a:lvl7pPr marL="3423514" indent="0">
              <a:buNone/>
              <a:defRPr sz="1100"/>
            </a:lvl7pPr>
            <a:lvl8pPr marL="3994099" indent="0">
              <a:buNone/>
              <a:defRPr sz="1100"/>
            </a:lvl8pPr>
            <a:lvl9pPr marL="4564685" indent="0">
              <a:buNone/>
              <a:defRPr sz="1100"/>
            </a:lvl9pPr>
          </a:lstStyle>
          <a:p>
            <a:pPr lvl="0"/>
            <a:r>
              <a:rPr lang="en-US" dirty="0"/>
              <a:t>Caption 4</a:t>
            </a:r>
          </a:p>
        </p:txBody>
      </p:sp>
      <p:sp>
        <p:nvSpPr>
          <p:cNvPr id="2" name="Title 1"/>
          <p:cNvSpPr>
            <a:spLocks noGrp="1"/>
          </p:cNvSpPr>
          <p:nvPr>
            <p:ph type="title"/>
          </p:nvPr>
        </p:nvSpPr>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149178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19" y="1298854"/>
            <a:ext cx="3017520" cy="5527040"/>
          </a:xfrm>
        </p:spPr>
        <p:txBody>
          <a:bodyPr/>
          <a:lstStyle>
            <a:lvl1pPr>
              <a:defRPr sz="1700"/>
            </a:lvl1pPr>
            <a:lvl2pPr>
              <a:defRPr sz="1700"/>
            </a:lvl2pPr>
            <a:lvl3pPr>
              <a:defRPr sz="1700"/>
            </a:lvl3pPr>
            <a:lvl4pPr>
              <a:defRPr sz="1700"/>
            </a:lvl4pPr>
            <a:lvl5pPr>
              <a:defRPr sz="17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028504" y="1298854"/>
            <a:ext cx="5024801" cy="448188"/>
          </a:xfrm>
        </p:spPr>
        <p:txBody>
          <a:bodyPr/>
          <a:lstStyle>
            <a:lvl1pPr marL="0" indent="0">
              <a:buNone/>
              <a:defRPr sz="1700"/>
            </a:lvl1pPr>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dirty="0"/>
              <a:t>Chart title (optional)</a:t>
            </a:r>
          </a:p>
        </p:txBody>
      </p:sp>
      <p:sp>
        <p:nvSpPr>
          <p:cNvPr id="5" name="Content Placeholder 3"/>
          <p:cNvSpPr>
            <a:spLocks noGrp="1"/>
          </p:cNvSpPr>
          <p:nvPr>
            <p:ph sz="half" idx="10"/>
          </p:nvPr>
        </p:nvSpPr>
        <p:spPr>
          <a:xfrm>
            <a:off x="4028504" y="1755649"/>
            <a:ext cx="5024801" cy="5131563"/>
          </a:xfrm>
        </p:spPr>
        <p:txBody>
          <a:bodyPr/>
          <a:lstStyle>
            <a:lvl1pPr marL="0" indent="0">
              <a:buNone/>
              <a:defRPr sz="1200"/>
            </a:lvl1pPr>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p:txBody>
      </p:sp>
      <p:sp>
        <p:nvSpPr>
          <p:cNvPr id="6" name="Title 5"/>
          <p:cNvSpPr>
            <a:spLocks noGrp="1"/>
          </p:cNvSpPr>
          <p:nvPr>
            <p:ph type="title"/>
          </p:nvPr>
        </p:nvSpPr>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110442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19" y="1298854"/>
            <a:ext cx="3017520" cy="5527040"/>
          </a:xfrm>
        </p:spPr>
        <p:txBody>
          <a:bodyPr/>
          <a:lstStyle>
            <a:lvl1pPr>
              <a:defRPr sz="1700"/>
            </a:lvl1pPr>
            <a:lvl2pPr>
              <a:defRPr sz="1700"/>
            </a:lvl2pPr>
            <a:lvl3pPr>
              <a:defRPr sz="1700"/>
            </a:lvl3pPr>
            <a:lvl4pPr>
              <a:defRPr sz="1700"/>
            </a:lvl4pPr>
            <a:lvl5pPr>
              <a:defRPr sz="17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28504" y="1298854"/>
            <a:ext cx="5024801" cy="2613098"/>
          </a:xfrm>
        </p:spPr>
        <p:txBody>
          <a:bodyPr/>
          <a:lstStyle>
            <a:lvl1pPr marL="0" indent="0">
              <a:buNone/>
              <a:defRPr sz="1200"/>
            </a:lvl1pPr>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p:txBody>
      </p:sp>
      <p:sp>
        <p:nvSpPr>
          <p:cNvPr id="5" name="Content Placeholder 3"/>
          <p:cNvSpPr>
            <a:spLocks noGrp="1"/>
          </p:cNvSpPr>
          <p:nvPr>
            <p:ph sz="half" idx="10"/>
          </p:nvPr>
        </p:nvSpPr>
        <p:spPr>
          <a:xfrm>
            <a:off x="4028504" y="4272016"/>
            <a:ext cx="5024801" cy="2615195"/>
          </a:xfrm>
        </p:spPr>
        <p:txBody>
          <a:bodyPr/>
          <a:lstStyle>
            <a:lvl1pPr marL="0" indent="0">
              <a:buNone/>
              <a:defRPr sz="1200"/>
            </a:lvl1pPr>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p:txBody>
      </p:sp>
      <p:sp>
        <p:nvSpPr>
          <p:cNvPr id="6" name="Title 5"/>
          <p:cNvSpPr>
            <a:spLocks noGrp="1"/>
          </p:cNvSpPr>
          <p:nvPr>
            <p:ph type="title"/>
          </p:nvPr>
        </p:nvSpPr>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384410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41601"/>
            <a:ext cx="8550385" cy="685514"/>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502920" y="1294610"/>
            <a:ext cx="8549640" cy="5663548"/>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9378923" y="7371099"/>
            <a:ext cx="344197" cy="325560"/>
          </a:xfrm>
          <a:prstGeom prst="rect">
            <a:avLst/>
          </a:prstGeom>
          <a:noFill/>
        </p:spPr>
        <p:txBody>
          <a:bodyPr wrap="square" lIns="0" tIns="57059" rIns="0" bIns="57059" rtlCol="0">
            <a:noAutofit/>
          </a:bodyPr>
          <a:lstStyle/>
          <a:p>
            <a:pPr algn="r"/>
            <a:fld id="{E69191C5-0CDC-DB4B-ACAB-57E8E7ED39E6}" type="slidenum">
              <a:rPr lang="en-US" sz="1000" smtClean="0">
                <a:solidFill>
                  <a:schemeClr val="tx1"/>
                </a:solidFill>
              </a:rPr>
              <a:pPr algn="r"/>
              <a:t>‹#›</a:t>
            </a:fld>
            <a:endParaRPr lang="en-US" sz="1000" dirty="0">
              <a:solidFill>
                <a:schemeClr val="tx1"/>
              </a:solidFill>
            </a:endParaRPr>
          </a:p>
        </p:txBody>
      </p:sp>
      <p:pic>
        <p:nvPicPr>
          <p:cNvPr id="6" name="Picture 5"/>
          <p:cNvPicPr>
            <a:picLocks noChangeAspect="1"/>
          </p:cNvPicPr>
          <p:nvPr/>
        </p:nvPicPr>
        <p:blipFill rotWithShape="1">
          <a:blip r:embed="rId21">
            <a:extLst>
              <a:ext uri="{28A0092B-C50C-407E-A947-70E740481C1C}">
                <a14:useLocalDpi xmlns:a14="http://schemas.microsoft.com/office/drawing/2010/main" val="0"/>
              </a:ext>
            </a:extLst>
          </a:blip>
          <a:srcRect t="-18687" b="-18687"/>
          <a:stretch/>
        </p:blipFill>
        <p:spPr>
          <a:xfrm>
            <a:off x="9075885" y="194631"/>
            <a:ext cx="877427" cy="795286"/>
          </a:xfrm>
          <a:prstGeom prst="rect">
            <a:avLst/>
          </a:prstGeom>
        </p:spPr>
      </p:pic>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2" r:id="rId4"/>
    <p:sldLayoutId id="2147483663" r:id="rId5"/>
    <p:sldLayoutId id="2147483664" r:id="rId6"/>
    <p:sldLayoutId id="2147483665" r:id="rId7"/>
    <p:sldLayoutId id="2147483671" r:id="rId8"/>
    <p:sldLayoutId id="2147483666" r:id="rId9"/>
    <p:sldLayoutId id="2147483667" r:id="rId10"/>
    <p:sldLayoutId id="2147483654" r:id="rId11"/>
    <p:sldLayoutId id="2147483655" r:id="rId12"/>
    <p:sldLayoutId id="2147483669" r:id="rId13"/>
    <p:sldLayoutId id="2147483670" r:id="rId14"/>
    <p:sldLayoutId id="2147483660" r:id="rId15"/>
    <p:sldLayoutId id="2147483659" r:id="rId16"/>
    <p:sldLayoutId id="2147483658" r:id="rId17"/>
    <p:sldLayoutId id="2147483651" r:id="rId18"/>
    <p:sldLayoutId id="2147483661" r:id="rId19"/>
  </p:sldLayoutIdLst>
  <p:txStyles>
    <p:titleStyle>
      <a:lvl1pPr algn="l" defTabSz="570586" rtl="0" eaLnBrk="1" latinLnBrk="0" hangingPunct="1">
        <a:spcBef>
          <a:spcPct val="0"/>
        </a:spcBef>
        <a:buNone/>
        <a:defRPr sz="2000" kern="1200">
          <a:solidFill>
            <a:schemeClr val="tx1"/>
          </a:solidFill>
          <a:latin typeface="+mj-lt"/>
          <a:ea typeface="+mj-ea"/>
          <a:cs typeface="+mj-cs"/>
        </a:defRPr>
      </a:lvl1pPr>
    </p:titleStyle>
    <p:bodyStyle>
      <a:lvl1pPr marL="215951" indent="-215951" algn="l" defTabSz="570586" rtl="0" eaLnBrk="1" latinLnBrk="0" hangingPunct="1">
        <a:spcBef>
          <a:spcPts val="0"/>
        </a:spcBef>
        <a:buFont typeface="Arial"/>
        <a:buChar char="•"/>
        <a:defRPr sz="2000" kern="1200">
          <a:solidFill>
            <a:schemeClr val="tx1"/>
          </a:solidFill>
          <a:latin typeface="+mn-lt"/>
          <a:ea typeface="+mn-ea"/>
          <a:cs typeface="+mn-cs"/>
        </a:defRPr>
      </a:lvl1pPr>
      <a:lvl2pPr marL="425959" indent="-210007" algn="l" defTabSz="570586" rtl="0" eaLnBrk="1" latinLnBrk="0" hangingPunct="1">
        <a:spcBef>
          <a:spcPts val="0"/>
        </a:spcBef>
        <a:buFont typeface="Arial"/>
        <a:buChar char="•"/>
        <a:defRPr sz="2000" kern="1200">
          <a:solidFill>
            <a:schemeClr val="tx1"/>
          </a:solidFill>
          <a:latin typeface="+mn-lt"/>
          <a:ea typeface="+mn-ea"/>
          <a:cs typeface="+mn-cs"/>
        </a:defRPr>
      </a:lvl2pPr>
      <a:lvl3pPr marL="639928" indent="-213970" algn="l" defTabSz="570586" rtl="0" eaLnBrk="1" latinLnBrk="0" hangingPunct="1">
        <a:spcBef>
          <a:spcPts val="0"/>
        </a:spcBef>
        <a:buFont typeface="Arial"/>
        <a:buChar char="•"/>
        <a:defRPr sz="2000" kern="1200">
          <a:solidFill>
            <a:schemeClr val="tx1"/>
          </a:solidFill>
          <a:latin typeface="+mn-lt"/>
          <a:ea typeface="+mn-ea"/>
          <a:cs typeface="+mn-cs"/>
        </a:defRPr>
      </a:lvl3pPr>
      <a:lvl4pPr marL="857860" indent="-217932" algn="l" defTabSz="570586" rtl="0" eaLnBrk="1" latinLnBrk="0" hangingPunct="1">
        <a:spcBef>
          <a:spcPts val="0"/>
        </a:spcBef>
        <a:buFont typeface="Arial"/>
        <a:buChar char="•"/>
        <a:defRPr sz="2000" kern="1200">
          <a:solidFill>
            <a:schemeClr val="tx1"/>
          </a:solidFill>
          <a:latin typeface="+mn-lt"/>
          <a:ea typeface="+mn-ea"/>
          <a:cs typeface="+mn-cs"/>
        </a:defRPr>
      </a:lvl4pPr>
      <a:lvl5pPr marL="1071830" indent="-213970" algn="l" defTabSz="570586" rtl="0" eaLnBrk="1" latinLnBrk="0" hangingPunct="1">
        <a:spcBef>
          <a:spcPts val="0"/>
        </a:spcBef>
        <a:buFont typeface="Arial"/>
        <a:buChar char="•"/>
        <a:defRPr sz="2000" kern="1200">
          <a:solidFill>
            <a:schemeClr val="tx1"/>
          </a:solidFill>
          <a:latin typeface="+mn-lt"/>
          <a:ea typeface="+mn-ea"/>
          <a:cs typeface="+mn-cs"/>
        </a:defRPr>
      </a:lvl5pPr>
      <a:lvl6pPr marL="3138221" indent="-285293" algn="l" defTabSz="570586" rtl="0" eaLnBrk="1" latinLnBrk="0" hangingPunct="1">
        <a:spcBef>
          <a:spcPct val="20000"/>
        </a:spcBef>
        <a:buFont typeface="Arial"/>
        <a:buChar char="•"/>
        <a:defRPr sz="2500" kern="1200">
          <a:solidFill>
            <a:schemeClr val="tx1"/>
          </a:solidFill>
          <a:latin typeface="+mn-lt"/>
          <a:ea typeface="+mn-ea"/>
          <a:cs typeface="+mn-cs"/>
        </a:defRPr>
      </a:lvl6pPr>
      <a:lvl7pPr marL="3708806" indent="-285293" algn="l" defTabSz="570586" rtl="0" eaLnBrk="1" latinLnBrk="0" hangingPunct="1">
        <a:spcBef>
          <a:spcPct val="20000"/>
        </a:spcBef>
        <a:buFont typeface="Arial"/>
        <a:buChar char="•"/>
        <a:defRPr sz="2500" kern="1200">
          <a:solidFill>
            <a:schemeClr val="tx1"/>
          </a:solidFill>
          <a:latin typeface="+mn-lt"/>
          <a:ea typeface="+mn-ea"/>
          <a:cs typeface="+mn-cs"/>
        </a:defRPr>
      </a:lvl7pPr>
      <a:lvl8pPr marL="4279392" indent="-285293" algn="l" defTabSz="570586" rtl="0" eaLnBrk="1" latinLnBrk="0" hangingPunct="1">
        <a:spcBef>
          <a:spcPct val="20000"/>
        </a:spcBef>
        <a:buFont typeface="Arial"/>
        <a:buChar char="•"/>
        <a:defRPr sz="2500" kern="1200">
          <a:solidFill>
            <a:schemeClr val="tx1"/>
          </a:solidFill>
          <a:latin typeface="+mn-lt"/>
          <a:ea typeface="+mn-ea"/>
          <a:cs typeface="+mn-cs"/>
        </a:defRPr>
      </a:lvl8pPr>
      <a:lvl9pPr marL="4849978" indent="-285293" algn="l" defTabSz="570586"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70586" rtl="0" eaLnBrk="1" latinLnBrk="0" hangingPunct="1">
        <a:defRPr sz="2200" kern="1200">
          <a:solidFill>
            <a:schemeClr val="tx1"/>
          </a:solidFill>
          <a:latin typeface="+mn-lt"/>
          <a:ea typeface="+mn-ea"/>
          <a:cs typeface="+mn-cs"/>
        </a:defRPr>
      </a:lvl1pPr>
      <a:lvl2pPr marL="570586" algn="l" defTabSz="570586" rtl="0" eaLnBrk="1" latinLnBrk="0" hangingPunct="1">
        <a:defRPr sz="2200" kern="1200">
          <a:solidFill>
            <a:schemeClr val="tx1"/>
          </a:solidFill>
          <a:latin typeface="+mn-lt"/>
          <a:ea typeface="+mn-ea"/>
          <a:cs typeface="+mn-cs"/>
        </a:defRPr>
      </a:lvl2pPr>
      <a:lvl3pPr marL="1141171" algn="l" defTabSz="570586" rtl="0" eaLnBrk="1" latinLnBrk="0" hangingPunct="1">
        <a:defRPr sz="2200" kern="1200">
          <a:solidFill>
            <a:schemeClr val="tx1"/>
          </a:solidFill>
          <a:latin typeface="+mn-lt"/>
          <a:ea typeface="+mn-ea"/>
          <a:cs typeface="+mn-cs"/>
        </a:defRPr>
      </a:lvl3pPr>
      <a:lvl4pPr marL="1711757" algn="l" defTabSz="570586" rtl="0" eaLnBrk="1" latinLnBrk="0" hangingPunct="1">
        <a:defRPr sz="2200" kern="1200">
          <a:solidFill>
            <a:schemeClr val="tx1"/>
          </a:solidFill>
          <a:latin typeface="+mn-lt"/>
          <a:ea typeface="+mn-ea"/>
          <a:cs typeface="+mn-cs"/>
        </a:defRPr>
      </a:lvl4pPr>
      <a:lvl5pPr marL="2282342" algn="l" defTabSz="570586" rtl="0" eaLnBrk="1" latinLnBrk="0" hangingPunct="1">
        <a:defRPr sz="2200" kern="1200">
          <a:solidFill>
            <a:schemeClr val="tx1"/>
          </a:solidFill>
          <a:latin typeface="+mn-lt"/>
          <a:ea typeface="+mn-ea"/>
          <a:cs typeface="+mn-cs"/>
        </a:defRPr>
      </a:lvl5pPr>
      <a:lvl6pPr marL="2852928" algn="l" defTabSz="570586" rtl="0" eaLnBrk="1" latinLnBrk="0" hangingPunct="1">
        <a:defRPr sz="2200" kern="1200">
          <a:solidFill>
            <a:schemeClr val="tx1"/>
          </a:solidFill>
          <a:latin typeface="+mn-lt"/>
          <a:ea typeface="+mn-ea"/>
          <a:cs typeface="+mn-cs"/>
        </a:defRPr>
      </a:lvl6pPr>
      <a:lvl7pPr marL="3423514" algn="l" defTabSz="570586" rtl="0" eaLnBrk="1" latinLnBrk="0" hangingPunct="1">
        <a:defRPr sz="2200" kern="1200">
          <a:solidFill>
            <a:schemeClr val="tx1"/>
          </a:solidFill>
          <a:latin typeface="+mn-lt"/>
          <a:ea typeface="+mn-ea"/>
          <a:cs typeface="+mn-cs"/>
        </a:defRPr>
      </a:lvl7pPr>
      <a:lvl8pPr marL="3994099" algn="l" defTabSz="570586" rtl="0" eaLnBrk="1" latinLnBrk="0" hangingPunct="1">
        <a:defRPr sz="2200" kern="1200">
          <a:solidFill>
            <a:schemeClr val="tx1"/>
          </a:solidFill>
          <a:latin typeface="+mn-lt"/>
          <a:ea typeface="+mn-ea"/>
          <a:cs typeface="+mn-cs"/>
        </a:defRPr>
      </a:lvl8pPr>
      <a:lvl9pPr marL="4564685" algn="l" defTabSz="57058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ED021F-122E-C046-B505-C77461E4EC78}"/>
              </a:ext>
            </a:extLst>
          </p:cNvPr>
          <p:cNvSpPr/>
          <p:nvPr/>
        </p:nvSpPr>
        <p:spPr>
          <a:xfrm>
            <a:off x="398585" y="422031"/>
            <a:ext cx="3083169" cy="4454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The Galena Territory </a:t>
            </a:r>
            <a:br>
              <a:rPr lang="en-US" dirty="0"/>
            </a:br>
            <a:r>
              <a:rPr lang="en-US" dirty="0"/>
              <a:t>Informational Town Hall Meeting</a:t>
            </a:r>
          </a:p>
        </p:txBody>
      </p:sp>
      <p:sp>
        <p:nvSpPr>
          <p:cNvPr id="4" name="object 3">
            <a:extLst>
              <a:ext uri="{FF2B5EF4-FFF2-40B4-BE49-F238E27FC236}">
                <a16:creationId xmlns:a16="http://schemas.microsoft.com/office/drawing/2014/main" id="{573A6BD6-FEBA-1E4B-9D06-AD4095100B35}"/>
              </a:ext>
            </a:extLst>
          </p:cNvPr>
          <p:cNvSpPr/>
          <p:nvPr/>
        </p:nvSpPr>
        <p:spPr>
          <a:xfrm>
            <a:off x="280625" y="422031"/>
            <a:ext cx="2036652" cy="883921"/>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315875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7878-6107-624D-A817-B5C4A4DE986C}"/>
              </a:ext>
            </a:extLst>
          </p:cNvPr>
          <p:cNvSpPr>
            <a:spLocks noGrp="1"/>
          </p:cNvSpPr>
          <p:nvPr>
            <p:ph type="title"/>
          </p:nvPr>
        </p:nvSpPr>
        <p:spPr/>
        <p:txBody>
          <a:bodyPr/>
          <a:lstStyle/>
          <a:p>
            <a:r>
              <a:rPr lang="en-US" dirty="0"/>
              <a:t>NEP – Connection Charge</a:t>
            </a:r>
            <a:br>
              <a:rPr lang="en-US" dirty="0"/>
            </a:br>
            <a:br>
              <a:rPr lang="en-US" dirty="0"/>
            </a:br>
            <a:endParaRPr lang="en-US" dirty="0"/>
          </a:p>
        </p:txBody>
      </p:sp>
      <p:sp>
        <p:nvSpPr>
          <p:cNvPr id="3" name="Content Placeholder 2">
            <a:extLst>
              <a:ext uri="{FF2B5EF4-FFF2-40B4-BE49-F238E27FC236}">
                <a16:creationId xmlns:a16="http://schemas.microsoft.com/office/drawing/2014/main" id="{954AF798-43AF-404A-A673-F85A13C4C51F}"/>
              </a:ext>
            </a:extLst>
          </p:cNvPr>
          <p:cNvSpPr>
            <a:spLocks noGrp="1"/>
          </p:cNvSpPr>
          <p:nvPr>
            <p:ph idx="1"/>
          </p:nvPr>
        </p:nvSpPr>
        <p:spPr>
          <a:xfrm>
            <a:off x="502920" y="1294610"/>
            <a:ext cx="8354209" cy="5663548"/>
          </a:xfrm>
        </p:spPr>
        <p:txBody>
          <a:bodyPr/>
          <a:lstStyle/>
          <a:p>
            <a:pPr marL="0" indent="0">
              <a:buNone/>
            </a:pPr>
            <a:r>
              <a:rPr lang="en-US" b="1" dirty="0">
                <a:solidFill>
                  <a:schemeClr val="accent2"/>
                </a:solidFill>
              </a:rPr>
              <a:t>What is the connection charge for The Galena Territory?</a:t>
            </a:r>
          </a:p>
          <a:p>
            <a:pPr marL="0" indent="0">
              <a:buNone/>
            </a:pPr>
            <a:endParaRPr lang="en-US" b="1" dirty="0">
              <a:solidFill>
                <a:schemeClr val="accent2"/>
              </a:solidFill>
            </a:endParaRPr>
          </a:p>
          <a:p>
            <a:pPr lvl="1"/>
            <a:r>
              <a:rPr lang="en-US" dirty="0"/>
              <a:t>The connection charge is </a:t>
            </a:r>
            <a:r>
              <a:rPr lang="en-US" b="1" dirty="0"/>
              <a:t>$4,518.23 </a:t>
            </a:r>
            <a:r>
              <a:rPr lang="en-US" dirty="0"/>
              <a:t>per service request</a:t>
            </a:r>
          </a:p>
          <a:p>
            <a:pPr lvl="1"/>
            <a:endParaRPr lang="en-US" dirty="0"/>
          </a:p>
          <a:p>
            <a:pPr lvl="1"/>
            <a:endParaRPr lang="en-US" dirty="0"/>
          </a:p>
          <a:p>
            <a:pPr marL="0" indent="0">
              <a:buNone/>
            </a:pPr>
            <a:r>
              <a:rPr lang="en-US" b="1" dirty="0">
                <a:solidFill>
                  <a:schemeClr val="accent2"/>
                </a:solidFill>
              </a:rPr>
              <a:t>There are 2 ways to pay for the connection charge:  * </a:t>
            </a:r>
          </a:p>
          <a:p>
            <a:pPr marL="0" indent="0">
              <a:buNone/>
            </a:pPr>
            <a:endParaRPr lang="en-US" b="1" dirty="0">
              <a:solidFill>
                <a:schemeClr val="accent2"/>
              </a:solidFill>
            </a:endParaRPr>
          </a:p>
          <a:p>
            <a:pPr marL="673152" lvl="1" indent="-457200">
              <a:buFont typeface="+mj-lt"/>
              <a:buAutoNum type="arabicPeriod"/>
            </a:pPr>
            <a:r>
              <a:rPr lang="en-US" dirty="0"/>
              <a:t>Pay the full amount upfront, in advance</a:t>
            </a:r>
          </a:p>
          <a:p>
            <a:pPr marL="673152" lvl="1" indent="-457200">
              <a:buFont typeface="+mj-lt"/>
              <a:buAutoNum type="arabicPeriod"/>
            </a:pPr>
            <a:endParaRPr lang="en-US" dirty="0"/>
          </a:p>
          <a:p>
            <a:pPr marL="673152" lvl="1" indent="-457200">
              <a:buFont typeface="+mj-lt"/>
              <a:buAutoNum type="arabicPeriod"/>
            </a:pPr>
            <a:r>
              <a:rPr lang="en-US" dirty="0"/>
              <a:t>Choose the Customer Payment Option (CPO) </a:t>
            </a:r>
          </a:p>
          <a:p>
            <a:pPr lvl="1"/>
            <a:endParaRPr lang="en-US" sz="1000" dirty="0"/>
          </a:p>
          <a:p>
            <a:pPr marL="860425" lvl="2" indent="-212725"/>
            <a:r>
              <a:rPr lang="en-US" dirty="0"/>
              <a:t>10-year payment plan, billed on your monthly natural gas bill    (116 equal, monthly installments - </a:t>
            </a:r>
            <a:r>
              <a:rPr lang="en-US" b="1" dirty="0"/>
              <a:t>$60/month</a:t>
            </a:r>
            <a:r>
              <a:rPr lang="en-US" dirty="0"/>
              <a:t>)</a:t>
            </a:r>
          </a:p>
          <a:p>
            <a:pPr marL="860425" lvl="2" indent="-212725"/>
            <a:endParaRPr lang="en-US" sz="1000" dirty="0"/>
          </a:p>
          <a:p>
            <a:pPr marL="860425" lvl="2" indent="-212725"/>
            <a:r>
              <a:rPr lang="en-US" dirty="0"/>
              <a:t>The monthly payment amount includes a carrying cost set at the company’s authorized rate of return as approved by the ICC at the time the NEP is established. The current carrying cost is 7.26%. </a:t>
            </a:r>
          </a:p>
          <a:p>
            <a:endParaRPr lang="en-US" dirty="0"/>
          </a:p>
          <a:p>
            <a:pPr marL="393700" indent="0">
              <a:buNone/>
            </a:pPr>
            <a:r>
              <a:rPr lang="en-US" sz="1600" i="1" dirty="0"/>
              <a:t>*Commercial customers are not eligible for the Customer Payment Option (CPO).</a:t>
            </a:r>
          </a:p>
        </p:txBody>
      </p:sp>
    </p:spTree>
    <p:extLst>
      <p:ext uri="{BB962C8B-B14F-4D97-AF65-F5344CB8AC3E}">
        <p14:creationId xmlns:p14="http://schemas.microsoft.com/office/powerpoint/2010/main" val="818424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7878-6107-624D-A817-B5C4A4DE986C}"/>
              </a:ext>
            </a:extLst>
          </p:cNvPr>
          <p:cNvSpPr>
            <a:spLocks noGrp="1"/>
          </p:cNvSpPr>
          <p:nvPr>
            <p:ph type="title"/>
          </p:nvPr>
        </p:nvSpPr>
        <p:spPr/>
        <p:txBody>
          <a:bodyPr/>
          <a:lstStyle/>
          <a:p>
            <a:r>
              <a:rPr lang="en-US" dirty="0"/>
              <a:t>Over Distance Charges</a:t>
            </a:r>
            <a:br>
              <a:rPr lang="en-US" dirty="0"/>
            </a:br>
            <a:br>
              <a:rPr lang="en-US" dirty="0"/>
            </a:br>
            <a:endParaRPr lang="en-US" dirty="0"/>
          </a:p>
        </p:txBody>
      </p:sp>
      <p:sp>
        <p:nvSpPr>
          <p:cNvPr id="3" name="Content Placeholder 2">
            <a:extLst>
              <a:ext uri="{FF2B5EF4-FFF2-40B4-BE49-F238E27FC236}">
                <a16:creationId xmlns:a16="http://schemas.microsoft.com/office/drawing/2014/main" id="{954AF798-43AF-404A-A673-F85A13C4C51F}"/>
              </a:ext>
            </a:extLst>
          </p:cNvPr>
          <p:cNvSpPr>
            <a:spLocks noGrp="1"/>
          </p:cNvSpPr>
          <p:nvPr>
            <p:ph idx="1"/>
          </p:nvPr>
        </p:nvSpPr>
        <p:spPr>
          <a:xfrm>
            <a:off x="502920" y="1930331"/>
            <a:ext cx="3712241" cy="4258697"/>
          </a:xfrm>
        </p:spPr>
        <p:txBody>
          <a:bodyPr/>
          <a:lstStyle/>
          <a:p>
            <a:pPr marL="0" indent="0">
              <a:buNone/>
            </a:pPr>
            <a:r>
              <a:rPr lang="en-US" b="1" dirty="0">
                <a:solidFill>
                  <a:schemeClr val="accent4"/>
                </a:solidFill>
              </a:rPr>
              <a:t>Over Distance Charges*</a:t>
            </a:r>
          </a:p>
          <a:p>
            <a:pPr marL="0" indent="0">
              <a:buNone/>
            </a:pPr>
            <a:endParaRPr lang="en-US" b="1" dirty="0">
              <a:solidFill>
                <a:schemeClr val="accent2"/>
              </a:solidFill>
            </a:endParaRPr>
          </a:p>
          <a:p>
            <a:pPr lvl="1"/>
            <a:r>
              <a:rPr lang="en-US" dirty="0"/>
              <a:t>The first 60 feet of service line is free to the customer</a:t>
            </a:r>
          </a:p>
          <a:p>
            <a:pPr lvl="1"/>
            <a:endParaRPr lang="en-US" dirty="0"/>
          </a:p>
          <a:p>
            <a:pPr lvl="1"/>
            <a:r>
              <a:rPr lang="en-US" dirty="0"/>
              <a:t>Services lines greater than 60 feet will incur over distance fees</a:t>
            </a:r>
          </a:p>
        </p:txBody>
      </p:sp>
      <p:sp>
        <p:nvSpPr>
          <p:cNvPr id="4" name="TextBox 3">
            <a:extLst>
              <a:ext uri="{FF2B5EF4-FFF2-40B4-BE49-F238E27FC236}">
                <a16:creationId xmlns:a16="http://schemas.microsoft.com/office/drawing/2014/main" id="{10D2C0C3-E0E2-5D4C-A3EA-14E8BD791542}"/>
              </a:ext>
            </a:extLst>
          </p:cNvPr>
          <p:cNvSpPr txBox="1"/>
          <p:nvPr/>
        </p:nvSpPr>
        <p:spPr>
          <a:xfrm>
            <a:off x="502920" y="6738301"/>
            <a:ext cx="9161033" cy="353943"/>
          </a:xfrm>
          <a:prstGeom prst="rect">
            <a:avLst/>
          </a:prstGeom>
          <a:noFill/>
        </p:spPr>
        <p:txBody>
          <a:bodyPr wrap="square" rtlCol="0">
            <a:spAutoFit/>
          </a:bodyPr>
          <a:lstStyle/>
          <a:p>
            <a:r>
              <a:rPr lang="en-US" sz="1700" i="1" dirty="0"/>
              <a:t>*Over distance charges are only applicable for customers who require a service line &gt;60’</a:t>
            </a:r>
          </a:p>
        </p:txBody>
      </p:sp>
      <p:pic>
        <p:nvPicPr>
          <p:cNvPr id="5" name="Picture 4">
            <a:extLst>
              <a:ext uri="{FF2B5EF4-FFF2-40B4-BE49-F238E27FC236}">
                <a16:creationId xmlns:a16="http://schemas.microsoft.com/office/drawing/2014/main" id="{B64971EA-BF7B-E44E-9F38-FD1171426157}"/>
              </a:ext>
            </a:extLst>
          </p:cNvPr>
          <p:cNvPicPr>
            <a:picLocks noChangeAspect="1"/>
          </p:cNvPicPr>
          <p:nvPr/>
        </p:nvPicPr>
        <p:blipFill>
          <a:blip r:embed="rId2"/>
          <a:stretch>
            <a:fillRect/>
          </a:stretch>
        </p:blipFill>
        <p:spPr>
          <a:xfrm>
            <a:off x="4582344" y="1982147"/>
            <a:ext cx="4883196" cy="3808106"/>
          </a:xfrm>
          <a:prstGeom prst="rect">
            <a:avLst/>
          </a:prstGeom>
        </p:spPr>
      </p:pic>
    </p:spTree>
    <p:extLst>
      <p:ext uri="{BB962C8B-B14F-4D97-AF65-F5344CB8AC3E}">
        <p14:creationId xmlns:p14="http://schemas.microsoft.com/office/powerpoint/2010/main" val="21955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1713-4187-D54D-BA53-E64E21EEAF1D}"/>
              </a:ext>
            </a:extLst>
          </p:cNvPr>
          <p:cNvSpPr>
            <a:spLocks noGrp="1"/>
          </p:cNvSpPr>
          <p:nvPr>
            <p:ph type="title"/>
          </p:nvPr>
        </p:nvSpPr>
        <p:spPr/>
        <p:txBody>
          <a:bodyPr/>
          <a:lstStyle/>
          <a:p>
            <a:r>
              <a:rPr lang="en-US" dirty="0"/>
              <a:t>Over Distance Charges</a:t>
            </a:r>
          </a:p>
        </p:txBody>
      </p:sp>
      <p:sp>
        <p:nvSpPr>
          <p:cNvPr id="5" name="Content Placeholder 2">
            <a:extLst>
              <a:ext uri="{FF2B5EF4-FFF2-40B4-BE49-F238E27FC236}">
                <a16:creationId xmlns:a16="http://schemas.microsoft.com/office/drawing/2014/main" id="{5FF3E0F8-BAD9-1342-926A-99CF48E17A8A}"/>
              </a:ext>
            </a:extLst>
          </p:cNvPr>
          <p:cNvSpPr txBox="1">
            <a:spLocks/>
          </p:cNvSpPr>
          <p:nvPr/>
        </p:nvSpPr>
        <p:spPr>
          <a:xfrm>
            <a:off x="424861" y="1121721"/>
            <a:ext cx="6150254" cy="1268072"/>
          </a:xfrm>
          <a:prstGeom prst="rect">
            <a:avLst/>
          </a:prstGeom>
        </p:spPr>
        <p:txBody>
          <a:bodyPr/>
          <a:lstStyle>
            <a:lvl1pPr marL="215951" indent="-215951" algn="l" defTabSz="570586" rtl="0" eaLnBrk="1" latinLnBrk="0" hangingPunct="1">
              <a:spcBef>
                <a:spcPts val="0"/>
              </a:spcBef>
              <a:buFont typeface="Arial"/>
              <a:buChar char="•"/>
              <a:defRPr sz="2000" kern="1200">
                <a:solidFill>
                  <a:schemeClr val="tx1"/>
                </a:solidFill>
                <a:latin typeface="+mn-lt"/>
                <a:ea typeface="+mn-ea"/>
                <a:cs typeface="+mn-cs"/>
              </a:defRPr>
            </a:lvl1pPr>
            <a:lvl2pPr marL="425959" indent="-210007" algn="l" defTabSz="570586" rtl="0" eaLnBrk="1" latinLnBrk="0" hangingPunct="1">
              <a:spcBef>
                <a:spcPts val="0"/>
              </a:spcBef>
              <a:buFont typeface="Arial"/>
              <a:buChar char="•"/>
              <a:defRPr sz="2000" kern="1200">
                <a:solidFill>
                  <a:schemeClr val="tx1"/>
                </a:solidFill>
                <a:latin typeface="+mn-lt"/>
                <a:ea typeface="+mn-ea"/>
                <a:cs typeface="+mn-cs"/>
              </a:defRPr>
            </a:lvl2pPr>
            <a:lvl3pPr marL="639928" indent="-213970" algn="l" defTabSz="570586" rtl="0" eaLnBrk="1" latinLnBrk="0" hangingPunct="1">
              <a:spcBef>
                <a:spcPts val="0"/>
              </a:spcBef>
              <a:buFont typeface="Arial"/>
              <a:buChar char="•"/>
              <a:defRPr sz="2000" kern="1200">
                <a:solidFill>
                  <a:schemeClr val="tx1"/>
                </a:solidFill>
                <a:latin typeface="+mn-lt"/>
                <a:ea typeface="+mn-ea"/>
                <a:cs typeface="+mn-cs"/>
              </a:defRPr>
            </a:lvl3pPr>
            <a:lvl4pPr marL="857860" indent="-217932" algn="l" defTabSz="570586" rtl="0" eaLnBrk="1" latinLnBrk="0" hangingPunct="1">
              <a:spcBef>
                <a:spcPts val="0"/>
              </a:spcBef>
              <a:buFont typeface="Arial"/>
              <a:buChar char="•"/>
              <a:defRPr sz="2000" kern="1200">
                <a:solidFill>
                  <a:schemeClr val="tx1"/>
                </a:solidFill>
                <a:latin typeface="+mn-lt"/>
                <a:ea typeface="+mn-ea"/>
                <a:cs typeface="+mn-cs"/>
              </a:defRPr>
            </a:lvl4pPr>
            <a:lvl5pPr marL="1071830" indent="-213970" algn="l" defTabSz="570586" rtl="0" eaLnBrk="1" latinLnBrk="0" hangingPunct="1">
              <a:spcBef>
                <a:spcPts val="0"/>
              </a:spcBef>
              <a:buFont typeface="Arial"/>
              <a:buChar char="•"/>
              <a:defRPr sz="2000" kern="1200">
                <a:solidFill>
                  <a:schemeClr val="tx1"/>
                </a:solidFill>
                <a:latin typeface="+mn-lt"/>
                <a:ea typeface="+mn-ea"/>
                <a:cs typeface="+mn-cs"/>
              </a:defRPr>
            </a:lvl5pPr>
            <a:lvl6pPr marL="3138221" indent="-285293" algn="l" defTabSz="570586" rtl="0" eaLnBrk="1" latinLnBrk="0" hangingPunct="1">
              <a:spcBef>
                <a:spcPct val="20000"/>
              </a:spcBef>
              <a:buFont typeface="Arial"/>
              <a:buChar char="•"/>
              <a:defRPr sz="2500" kern="1200">
                <a:solidFill>
                  <a:schemeClr val="tx1"/>
                </a:solidFill>
                <a:latin typeface="+mn-lt"/>
                <a:ea typeface="+mn-ea"/>
                <a:cs typeface="+mn-cs"/>
              </a:defRPr>
            </a:lvl6pPr>
            <a:lvl7pPr marL="3708806" indent="-285293" algn="l" defTabSz="570586" rtl="0" eaLnBrk="1" latinLnBrk="0" hangingPunct="1">
              <a:spcBef>
                <a:spcPct val="20000"/>
              </a:spcBef>
              <a:buFont typeface="Arial"/>
              <a:buChar char="•"/>
              <a:defRPr sz="2500" kern="1200">
                <a:solidFill>
                  <a:schemeClr val="tx1"/>
                </a:solidFill>
                <a:latin typeface="+mn-lt"/>
                <a:ea typeface="+mn-ea"/>
                <a:cs typeface="+mn-cs"/>
              </a:defRPr>
            </a:lvl7pPr>
            <a:lvl8pPr marL="4279392" indent="-285293" algn="l" defTabSz="570586" rtl="0" eaLnBrk="1" latinLnBrk="0" hangingPunct="1">
              <a:spcBef>
                <a:spcPct val="20000"/>
              </a:spcBef>
              <a:buFont typeface="Arial"/>
              <a:buChar char="•"/>
              <a:defRPr sz="2500" kern="1200">
                <a:solidFill>
                  <a:schemeClr val="tx1"/>
                </a:solidFill>
                <a:latin typeface="+mn-lt"/>
                <a:ea typeface="+mn-ea"/>
                <a:cs typeface="+mn-cs"/>
              </a:defRPr>
            </a:lvl8pPr>
            <a:lvl9pPr marL="4849978" indent="-285293" algn="l" defTabSz="570586" rtl="0" eaLnBrk="1" latinLnBrk="0" hangingPunct="1">
              <a:spcBef>
                <a:spcPct val="20000"/>
              </a:spcBef>
              <a:buFont typeface="Arial"/>
              <a:buChar char="•"/>
              <a:defRPr sz="2500" kern="1200">
                <a:solidFill>
                  <a:schemeClr val="tx1"/>
                </a:solidFill>
                <a:latin typeface="+mn-lt"/>
                <a:ea typeface="+mn-ea"/>
                <a:cs typeface="+mn-cs"/>
              </a:defRPr>
            </a:lvl9pPr>
          </a:lstStyle>
          <a:p>
            <a:pPr marL="0" indent="0">
              <a:buNone/>
            </a:pPr>
            <a:r>
              <a:rPr lang="en-US" b="1" dirty="0">
                <a:solidFill>
                  <a:schemeClr val="accent4"/>
                </a:solidFill>
              </a:rPr>
              <a:t>During project construction, </a:t>
            </a:r>
            <a:r>
              <a:rPr lang="en-US" dirty="0"/>
              <a:t>there will be reduced rates for over distance fees. These rates are specific to the residential properties in The Galena Territory.</a:t>
            </a:r>
          </a:p>
          <a:p>
            <a:pPr marL="0" indent="0">
              <a:buNone/>
            </a:pPr>
            <a:endParaRPr lang="en-US" b="1" dirty="0">
              <a:solidFill>
                <a:schemeClr val="accent4"/>
              </a:solidFill>
            </a:endParaRPr>
          </a:p>
        </p:txBody>
      </p:sp>
      <p:sp>
        <p:nvSpPr>
          <p:cNvPr id="6" name="Content Placeholder 2">
            <a:extLst>
              <a:ext uri="{FF2B5EF4-FFF2-40B4-BE49-F238E27FC236}">
                <a16:creationId xmlns:a16="http://schemas.microsoft.com/office/drawing/2014/main" id="{09BE3713-5AF7-D24E-9911-D0F4C834D74A}"/>
              </a:ext>
            </a:extLst>
          </p:cNvPr>
          <p:cNvSpPr txBox="1">
            <a:spLocks/>
          </p:cNvSpPr>
          <p:nvPr/>
        </p:nvSpPr>
        <p:spPr>
          <a:xfrm>
            <a:off x="439121" y="4567013"/>
            <a:ext cx="5999344" cy="1268072"/>
          </a:xfrm>
          <a:prstGeom prst="rect">
            <a:avLst/>
          </a:prstGeom>
        </p:spPr>
        <p:txBody>
          <a:bodyPr/>
          <a:lstStyle>
            <a:lvl1pPr marL="215951" indent="-215951" algn="l" defTabSz="570586" rtl="0" eaLnBrk="1" latinLnBrk="0" hangingPunct="1">
              <a:spcBef>
                <a:spcPts val="0"/>
              </a:spcBef>
              <a:buFont typeface="Arial"/>
              <a:buChar char="•"/>
              <a:defRPr sz="2000" kern="1200">
                <a:solidFill>
                  <a:schemeClr val="tx1"/>
                </a:solidFill>
                <a:latin typeface="+mn-lt"/>
                <a:ea typeface="+mn-ea"/>
                <a:cs typeface="+mn-cs"/>
              </a:defRPr>
            </a:lvl1pPr>
            <a:lvl2pPr marL="425959" indent="-210007" algn="l" defTabSz="570586" rtl="0" eaLnBrk="1" latinLnBrk="0" hangingPunct="1">
              <a:spcBef>
                <a:spcPts val="0"/>
              </a:spcBef>
              <a:buFont typeface="Arial"/>
              <a:buChar char="•"/>
              <a:defRPr sz="2000" kern="1200">
                <a:solidFill>
                  <a:schemeClr val="tx1"/>
                </a:solidFill>
                <a:latin typeface="+mn-lt"/>
                <a:ea typeface="+mn-ea"/>
                <a:cs typeface="+mn-cs"/>
              </a:defRPr>
            </a:lvl2pPr>
            <a:lvl3pPr marL="639928" indent="-213970" algn="l" defTabSz="570586" rtl="0" eaLnBrk="1" latinLnBrk="0" hangingPunct="1">
              <a:spcBef>
                <a:spcPts val="0"/>
              </a:spcBef>
              <a:buFont typeface="Arial"/>
              <a:buChar char="•"/>
              <a:defRPr sz="2000" kern="1200">
                <a:solidFill>
                  <a:schemeClr val="tx1"/>
                </a:solidFill>
                <a:latin typeface="+mn-lt"/>
                <a:ea typeface="+mn-ea"/>
                <a:cs typeface="+mn-cs"/>
              </a:defRPr>
            </a:lvl3pPr>
            <a:lvl4pPr marL="857860" indent="-217932" algn="l" defTabSz="570586" rtl="0" eaLnBrk="1" latinLnBrk="0" hangingPunct="1">
              <a:spcBef>
                <a:spcPts val="0"/>
              </a:spcBef>
              <a:buFont typeface="Arial"/>
              <a:buChar char="•"/>
              <a:defRPr sz="2000" kern="1200">
                <a:solidFill>
                  <a:schemeClr val="tx1"/>
                </a:solidFill>
                <a:latin typeface="+mn-lt"/>
                <a:ea typeface="+mn-ea"/>
                <a:cs typeface="+mn-cs"/>
              </a:defRPr>
            </a:lvl4pPr>
            <a:lvl5pPr marL="1071830" indent="-213970" algn="l" defTabSz="570586" rtl="0" eaLnBrk="1" latinLnBrk="0" hangingPunct="1">
              <a:spcBef>
                <a:spcPts val="0"/>
              </a:spcBef>
              <a:buFont typeface="Arial"/>
              <a:buChar char="•"/>
              <a:defRPr sz="2000" kern="1200">
                <a:solidFill>
                  <a:schemeClr val="tx1"/>
                </a:solidFill>
                <a:latin typeface="+mn-lt"/>
                <a:ea typeface="+mn-ea"/>
                <a:cs typeface="+mn-cs"/>
              </a:defRPr>
            </a:lvl5pPr>
            <a:lvl6pPr marL="3138221" indent="-285293" algn="l" defTabSz="570586" rtl="0" eaLnBrk="1" latinLnBrk="0" hangingPunct="1">
              <a:spcBef>
                <a:spcPct val="20000"/>
              </a:spcBef>
              <a:buFont typeface="Arial"/>
              <a:buChar char="•"/>
              <a:defRPr sz="2500" kern="1200">
                <a:solidFill>
                  <a:schemeClr val="tx1"/>
                </a:solidFill>
                <a:latin typeface="+mn-lt"/>
                <a:ea typeface="+mn-ea"/>
                <a:cs typeface="+mn-cs"/>
              </a:defRPr>
            </a:lvl6pPr>
            <a:lvl7pPr marL="3708806" indent="-285293" algn="l" defTabSz="570586" rtl="0" eaLnBrk="1" latinLnBrk="0" hangingPunct="1">
              <a:spcBef>
                <a:spcPct val="20000"/>
              </a:spcBef>
              <a:buFont typeface="Arial"/>
              <a:buChar char="•"/>
              <a:defRPr sz="2500" kern="1200">
                <a:solidFill>
                  <a:schemeClr val="tx1"/>
                </a:solidFill>
                <a:latin typeface="+mn-lt"/>
                <a:ea typeface="+mn-ea"/>
                <a:cs typeface="+mn-cs"/>
              </a:defRPr>
            </a:lvl7pPr>
            <a:lvl8pPr marL="4279392" indent="-285293" algn="l" defTabSz="570586" rtl="0" eaLnBrk="1" latinLnBrk="0" hangingPunct="1">
              <a:spcBef>
                <a:spcPct val="20000"/>
              </a:spcBef>
              <a:buFont typeface="Arial"/>
              <a:buChar char="•"/>
              <a:defRPr sz="2500" kern="1200">
                <a:solidFill>
                  <a:schemeClr val="tx1"/>
                </a:solidFill>
                <a:latin typeface="+mn-lt"/>
                <a:ea typeface="+mn-ea"/>
                <a:cs typeface="+mn-cs"/>
              </a:defRPr>
            </a:lvl8pPr>
            <a:lvl9pPr marL="4849978" indent="-285293" algn="l" defTabSz="570586" rtl="0" eaLnBrk="1" latinLnBrk="0" hangingPunct="1">
              <a:spcBef>
                <a:spcPct val="20000"/>
              </a:spcBef>
              <a:buFont typeface="Arial"/>
              <a:buChar char="•"/>
              <a:defRPr sz="2500" kern="1200">
                <a:solidFill>
                  <a:schemeClr val="tx1"/>
                </a:solidFill>
                <a:latin typeface="+mn-lt"/>
                <a:ea typeface="+mn-ea"/>
                <a:cs typeface="+mn-cs"/>
              </a:defRPr>
            </a:lvl9pPr>
          </a:lstStyle>
          <a:p>
            <a:pPr marL="0" indent="0">
              <a:buNone/>
            </a:pPr>
            <a:r>
              <a:rPr lang="en-US" b="1" dirty="0">
                <a:solidFill>
                  <a:schemeClr val="accent4"/>
                </a:solidFill>
              </a:rPr>
              <a:t>Once construction is completed, </a:t>
            </a:r>
            <a:r>
              <a:rPr lang="en-US" dirty="0"/>
              <a:t>over distance fees will be the approved cost per foot at that time, as per our Terms &amp; Conditions. Current over distance rates @ 7/2019:</a:t>
            </a:r>
          </a:p>
          <a:p>
            <a:pPr marL="0" indent="0">
              <a:buNone/>
            </a:pPr>
            <a:endParaRPr lang="en-US" b="1" dirty="0">
              <a:solidFill>
                <a:schemeClr val="accent4"/>
              </a:solidFill>
            </a:endParaRPr>
          </a:p>
          <a:p>
            <a:pPr marL="0" indent="0">
              <a:buNone/>
            </a:pPr>
            <a:endParaRPr lang="en-US" b="1" dirty="0">
              <a:solidFill>
                <a:schemeClr val="accent4"/>
              </a:solidFill>
            </a:endParaRPr>
          </a:p>
        </p:txBody>
      </p:sp>
      <p:sp>
        <p:nvSpPr>
          <p:cNvPr id="7" name="Content Placeholder 2">
            <a:extLst>
              <a:ext uri="{FF2B5EF4-FFF2-40B4-BE49-F238E27FC236}">
                <a16:creationId xmlns:a16="http://schemas.microsoft.com/office/drawing/2014/main" id="{4A34171E-3F33-6D40-A442-8AF5E18EE9F3}"/>
              </a:ext>
            </a:extLst>
          </p:cNvPr>
          <p:cNvSpPr txBox="1">
            <a:spLocks/>
          </p:cNvSpPr>
          <p:nvPr/>
        </p:nvSpPr>
        <p:spPr>
          <a:xfrm>
            <a:off x="7079744" y="1178724"/>
            <a:ext cx="2553795" cy="2422138"/>
          </a:xfrm>
          <a:prstGeom prst="rect">
            <a:avLst/>
          </a:prstGeom>
        </p:spPr>
        <p:txBody>
          <a:bodyPr/>
          <a:lstStyle>
            <a:lvl1pPr marL="215951" indent="-215951" algn="l" defTabSz="570586" rtl="0" eaLnBrk="1" latinLnBrk="0" hangingPunct="1">
              <a:spcBef>
                <a:spcPts val="0"/>
              </a:spcBef>
              <a:buFont typeface="Arial"/>
              <a:buChar char="•"/>
              <a:defRPr sz="2000" kern="1200">
                <a:solidFill>
                  <a:schemeClr val="tx1"/>
                </a:solidFill>
                <a:latin typeface="+mn-lt"/>
                <a:ea typeface="+mn-ea"/>
                <a:cs typeface="+mn-cs"/>
              </a:defRPr>
            </a:lvl1pPr>
            <a:lvl2pPr marL="425959" indent="-210007" algn="l" defTabSz="570586" rtl="0" eaLnBrk="1" latinLnBrk="0" hangingPunct="1">
              <a:spcBef>
                <a:spcPts val="0"/>
              </a:spcBef>
              <a:buFont typeface="Arial"/>
              <a:buChar char="•"/>
              <a:defRPr sz="2000" kern="1200">
                <a:solidFill>
                  <a:schemeClr val="tx1"/>
                </a:solidFill>
                <a:latin typeface="+mn-lt"/>
                <a:ea typeface="+mn-ea"/>
                <a:cs typeface="+mn-cs"/>
              </a:defRPr>
            </a:lvl2pPr>
            <a:lvl3pPr marL="639928" indent="-213970" algn="l" defTabSz="570586" rtl="0" eaLnBrk="1" latinLnBrk="0" hangingPunct="1">
              <a:spcBef>
                <a:spcPts val="0"/>
              </a:spcBef>
              <a:buFont typeface="Arial"/>
              <a:buChar char="•"/>
              <a:defRPr sz="2000" kern="1200">
                <a:solidFill>
                  <a:schemeClr val="tx1"/>
                </a:solidFill>
                <a:latin typeface="+mn-lt"/>
                <a:ea typeface="+mn-ea"/>
                <a:cs typeface="+mn-cs"/>
              </a:defRPr>
            </a:lvl3pPr>
            <a:lvl4pPr marL="857860" indent="-217932" algn="l" defTabSz="570586" rtl="0" eaLnBrk="1" latinLnBrk="0" hangingPunct="1">
              <a:spcBef>
                <a:spcPts val="0"/>
              </a:spcBef>
              <a:buFont typeface="Arial"/>
              <a:buChar char="•"/>
              <a:defRPr sz="2000" kern="1200">
                <a:solidFill>
                  <a:schemeClr val="tx1"/>
                </a:solidFill>
                <a:latin typeface="+mn-lt"/>
                <a:ea typeface="+mn-ea"/>
                <a:cs typeface="+mn-cs"/>
              </a:defRPr>
            </a:lvl4pPr>
            <a:lvl5pPr marL="1071830" indent="-213970" algn="l" defTabSz="570586" rtl="0" eaLnBrk="1" latinLnBrk="0" hangingPunct="1">
              <a:spcBef>
                <a:spcPts val="0"/>
              </a:spcBef>
              <a:buFont typeface="Arial"/>
              <a:buChar char="•"/>
              <a:defRPr sz="2000" kern="1200">
                <a:solidFill>
                  <a:schemeClr val="tx1"/>
                </a:solidFill>
                <a:latin typeface="+mn-lt"/>
                <a:ea typeface="+mn-ea"/>
                <a:cs typeface="+mn-cs"/>
              </a:defRPr>
            </a:lvl5pPr>
            <a:lvl6pPr marL="3138221" indent="-285293" algn="l" defTabSz="570586" rtl="0" eaLnBrk="1" latinLnBrk="0" hangingPunct="1">
              <a:spcBef>
                <a:spcPct val="20000"/>
              </a:spcBef>
              <a:buFont typeface="Arial"/>
              <a:buChar char="•"/>
              <a:defRPr sz="2500" kern="1200">
                <a:solidFill>
                  <a:schemeClr val="tx1"/>
                </a:solidFill>
                <a:latin typeface="+mn-lt"/>
                <a:ea typeface="+mn-ea"/>
                <a:cs typeface="+mn-cs"/>
              </a:defRPr>
            </a:lvl6pPr>
            <a:lvl7pPr marL="3708806" indent="-285293" algn="l" defTabSz="570586" rtl="0" eaLnBrk="1" latinLnBrk="0" hangingPunct="1">
              <a:spcBef>
                <a:spcPct val="20000"/>
              </a:spcBef>
              <a:buFont typeface="Arial"/>
              <a:buChar char="•"/>
              <a:defRPr sz="2500" kern="1200">
                <a:solidFill>
                  <a:schemeClr val="tx1"/>
                </a:solidFill>
                <a:latin typeface="+mn-lt"/>
                <a:ea typeface="+mn-ea"/>
                <a:cs typeface="+mn-cs"/>
              </a:defRPr>
            </a:lvl7pPr>
            <a:lvl8pPr marL="4279392" indent="-285293" algn="l" defTabSz="570586" rtl="0" eaLnBrk="1" latinLnBrk="0" hangingPunct="1">
              <a:spcBef>
                <a:spcPct val="20000"/>
              </a:spcBef>
              <a:buFont typeface="Arial"/>
              <a:buChar char="•"/>
              <a:defRPr sz="2500" kern="1200">
                <a:solidFill>
                  <a:schemeClr val="tx1"/>
                </a:solidFill>
                <a:latin typeface="+mn-lt"/>
                <a:ea typeface="+mn-ea"/>
                <a:cs typeface="+mn-cs"/>
              </a:defRPr>
            </a:lvl8pPr>
            <a:lvl9pPr marL="4849978" indent="-285293" algn="l" defTabSz="570586" rtl="0" eaLnBrk="1" latinLnBrk="0" hangingPunct="1">
              <a:spcBef>
                <a:spcPct val="20000"/>
              </a:spcBef>
              <a:buFont typeface="Arial"/>
              <a:buChar char="•"/>
              <a:defRPr sz="2500" kern="1200">
                <a:solidFill>
                  <a:schemeClr val="tx1"/>
                </a:solidFill>
                <a:latin typeface="+mn-lt"/>
                <a:ea typeface="+mn-ea"/>
                <a:cs typeface="+mn-cs"/>
              </a:defRPr>
            </a:lvl9pPr>
          </a:lstStyle>
          <a:p>
            <a:pPr marL="0" indent="0">
              <a:buNone/>
            </a:pPr>
            <a:r>
              <a:rPr lang="en-US" sz="1200" dirty="0"/>
              <a:t>These costs are based on normal construction conditions. If unusual conditions exist, there may be additional costs incurred. Unusual conditions may include, but are not limited to, rock bore required, water/creek crossing, unusual depths, etc. </a:t>
            </a:r>
          </a:p>
          <a:p>
            <a:pPr marL="0" indent="0">
              <a:buNone/>
            </a:pPr>
            <a:endParaRPr lang="en-US" sz="1200" dirty="0"/>
          </a:p>
          <a:p>
            <a:pPr marL="0" indent="0">
              <a:buNone/>
            </a:pPr>
            <a:r>
              <a:rPr lang="en-US" sz="1200" dirty="0"/>
              <a:t>Customers are responsible for marking any private underground infrastructure that are not part of the J.U.L.I.E system (buried propane tanks, septic systems, sprinkler systems, etc.)</a:t>
            </a:r>
          </a:p>
          <a:p>
            <a:pPr marL="0" indent="0">
              <a:buNone/>
            </a:pPr>
            <a:endParaRPr lang="en-US" sz="1600" dirty="0"/>
          </a:p>
          <a:p>
            <a:pPr marL="0" indent="0">
              <a:buNone/>
            </a:pPr>
            <a:endParaRPr lang="en-US" sz="1600" dirty="0"/>
          </a:p>
          <a:p>
            <a:pPr marL="0" indent="0">
              <a:buNone/>
            </a:pPr>
            <a:endParaRPr lang="en-US" sz="1600" dirty="0"/>
          </a:p>
        </p:txBody>
      </p:sp>
      <p:cxnSp>
        <p:nvCxnSpPr>
          <p:cNvPr id="9" name="Straight Connector 8">
            <a:extLst>
              <a:ext uri="{FF2B5EF4-FFF2-40B4-BE49-F238E27FC236}">
                <a16:creationId xmlns:a16="http://schemas.microsoft.com/office/drawing/2014/main" id="{23C6275C-06D6-D048-A67B-8BEAE6728A7B}"/>
              </a:ext>
            </a:extLst>
          </p:cNvPr>
          <p:cNvCxnSpPr>
            <a:cxnSpLocks/>
          </p:cNvCxnSpPr>
          <p:nvPr/>
        </p:nvCxnSpPr>
        <p:spPr>
          <a:xfrm flipH="1">
            <a:off x="6979385" y="1180254"/>
            <a:ext cx="1" cy="2856487"/>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FC5555C-319B-C847-8109-A02680F13053}"/>
              </a:ext>
            </a:extLst>
          </p:cNvPr>
          <p:cNvCxnSpPr>
            <a:cxnSpLocks/>
          </p:cNvCxnSpPr>
          <p:nvPr/>
        </p:nvCxnSpPr>
        <p:spPr>
          <a:xfrm flipH="1">
            <a:off x="5898995" y="3089435"/>
            <a:ext cx="1080390" cy="0"/>
          </a:xfrm>
          <a:prstGeom prst="straightConnector1">
            <a:avLst/>
          </a:prstGeom>
          <a:ln w="19050" cmpd="sng">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8702333-67EF-4BEE-BA39-F3213D2179FD}"/>
              </a:ext>
            </a:extLst>
          </p:cNvPr>
          <p:cNvPicPr>
            <a:picLocks noChangeAspect="1"/>
          </p:cNvPicPr>
          <p:nvPr/>
        </p:nvPicPr>
        <p:blipFill>
          <a:blip r:embed="rId2"/>
          <a:stretch>
            <a:fillRect/>
          </a:stretch>
        </p:blipFill>
        <p:spPr>
          <a:xfrm>
            <a:off x="730839" y="2374078"/>
            <a:ext cx="5067798" cy="1588651"/>
          </a:xfrm>
          <a:prstGeom prst="rect">
            <a:avLst/>
          </a:prstGeom>
        </p:spPr>
      </p:pic>
      <p:pic>
        <p:nvPicPr>
          <p:cNvPr id="13" name="Picture 12">
            <a:extLst>
              <a:ext uri="{FF2B5EF4-FFF2-40B4-BE49-F238E27FC236}">
                <a16:creationId xmlns:a16="http://schemas.microsoft.com/office/drawing/2014/main" id="{4435E96F-07CD-4B77-BA8A-85016EFCEE1B}"/>
              </a:ext>
            </a:extLst>
          </p:cNvPr>
          <p:cNvPicPr>
            <a:picLocks noChangeAspect="1"/>
          </p:cNvPicPr>
          <p:nvPr/>
        </p:nvPicPr>
        <p:blipFill>
          <a:blip r:embed="rId3"/>
          <a:stretch>
            <a:fillRect/>
          </a:stretch>
        </p:blipFill>
        <p:spPr>
          <a:xfrm>
            <a:off x="502920" y="5942864"/>
            <a:ext cx="5628546" cy="1415630"/>
          </a:xfrm>
          <a:prstGeom prst="rect">
            <a:avLst/>
          </a:prstGeom>
        </p:spPr>
      </p:pic>
    </p:spTree>
    <p:extLst>
      <p:ext uri="{BB962C8B-B14F-4D97-AF65-F5344CB8AC3E}">
        <p14:creationId xmlns:p14="http://schemas.microsoft.com/office/powerpoint/2010/main" val="352948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7878-6107-624D-A817-B5C4A4DE986C}"/>
              </a:ext>
            </a:extLst>
          </p:cNvPr>
          <p:cNvSpPr>
            <a:spLocks noGrp="1"/>
          </p:cNvSpPr>
          <p:nvPr>
            <p:ph type="title"/>
          </p:nvPr>
        </p:nvSpPr>
        <p:spPr/>
        <p:txBody>
          <a:bodyPr/>
          <a:lstStyle/>
          <a:p>
            <a:r>
              <a:rPr lang="en-US" dirty="0"/>
              <a:t>Home Conversion Costs</a:t>
            </a:r>
          </a:p>
        </p:txBody>
      </p:sp>
      <p:sp>
        <p:nvSpPr>
          <p:cNvPr id="3" name="Content Placeholder 2">
            <a:extLst>
              <a:ext uri="{FF2B5EF4-FFF2-40B4-BE49-F238E27FC236}">
                <a16:creationId xmlns:a16="http://schemas.microsoft.com/office/drawing/2014/main" id="{954AF798-43AF-404A-A673-F85A13C4C51F}"/>
              </a:ext>
            </a:extLst>
          </p:cNvPr>
          <p:cNvSpPr>
            <a:spLocks noGrp="1"/>
          </p:cNvSpPr>
          <p:nvPr>
            <p:ph idx="1"/>
          </p:nvPr>
        </p:nvSpPr>
        <p:spPr>
          <a:xfrm>
            <a:off x="502920" y="1294610"/>
            <a:ext cx="7938553" cy="5663548"/>
          </a:xfrm>
        </p:spPr>
        <p:txBody>
          <a:bodyPr/>
          <a:lstStyle/>
          <a:p>
            <a:r>
              <a:rPr lang="en-US" b="1" dirty="0">
                <a:solidFill>
                  <a:srgbClr val="FF0000"/>
                </a:solidFill>
              </a:rPr>
              <a:t>Nicor Gas will install, own and maintain </a:t>
            </a:r>
            <a:r>
              <a:rPr lang="en-US" dirty="0"/>
              <a:t>the natural gas service pipe and meter outside of the home. The Customer is responsible for the installation and maintenance of any gas piping beyond the outlet of the meter to reach the home’s appliances.</a:t>
            </a:r>
          </a:p>
          <a:p>
            <a:endParaRPr lang="en-US" dirty="0"/>
          </a:p>
          <a:p>
            <a:r>
              <a:rPr lang="en-US" b="1" dirty="0">
                <a:solidFill>
                  <a:srgbClr val="FF0000"/>
                </a:solidFill>
              </a:rPr>
              <a:t>We recommend </a:t>
            </a:r>
            <a:r>
              <a:rPr lang="en-US" dirty="0"/>
              <a:t>using a qualified heating or plumbing professional to perform this type of work and to understand applicable costs.</a:t>
            </a:r>
          </a:p>
          <a:p>
            <a:endParaRPr lang="en-US" dirty="0"/>
          </a:p>
          <a:p>
            <a:r>
              <a:rPr lang="en-US" b="1" dirty="0">
                <a:solidFill>
                  <a:srgbClr val="FF0000"/>
                </a:solidFill>
              </a:rPr>
              <a:t>Once you are a customer, </a:t>
            </a:r>
            <a:r>
              <a:rPr lang="en-US" dirty="0"/>
              <a:t>you may qualify for rebates and incentives through the Nicor Gas Energy Efficiency Program for certain energy efficient products, appliances and improvements.</a:t>
            </a:r>
          </a:p>
          <a:p>
            <a:pPr marL="0" indent="0">
              <a:buNone/>
            </a:pPr>
            <a:endParaRPr lang="en-US" b="1" dirty="0">
              <a:solidFill>
                <a:schemeClr val="accent3"/>
              </a:solidFill>
            </a:endParaRPr>
          </a:p>
          <a:p>
            <a:pPr marL="0" indent="0">
              <a:buNone/>
            </a:pPr>
            <a:endParaRPr lang="en-US" sz="1600" i="1" dirty="0"/>
          </a:p>
        </p:txBody>
      </p:sp>
      <p:pic>
        <p:nvPicPr>
          <p:cNvPr id="4" name="Picture 3">
            <a:extLst>
              <a:ext uri="{FF2B5EF4-FFF2-40B4-BE49-F238E27FC236}">
                <a16:creationId xmlns:a16="http://schemas.microsoft.com/office/drawing/2014/main" id="{F9E79232-46A6-894F-B414-B819194E3DC3}"/>
              </a:ext>
            </a:extLst>
          </p:cNvPr>
          <p:cNvPicPr>
            <a:picLocks noChangeAspect="1"/>
          </p:cNvPicPr>
          <p:nvPr/>
        </p:nvPicPr>
        <p:blipFill>
          <a:blip r:embed="rId2"/>
          <a:stretch>
            <a:fillRect/>
          </a:stretch>
        </p:blipFill>
        <p:spPr>
          <a:xfrm>
            <a:off x="502920" y="5668406"/>
            <a:ext cx="2971800" cy="945055"/>
          </a:xfrm>
          <a:prstGeom prst="rect">
            <a:avLst/>
          </a:prstGeom>
        </p:spPr>
      </p:pic>
    </p:spTree>
    <p:extLst>
      <p:ext uri="{BB962C8B-B14F-4D97-AF65-F5344CB8AC3E}">
        <p14:creationId xmlns:p14="http://schemas.microsoft.com/office/powerpoint/2010/main" val="95336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5B7E-A266-5545-9084-A38BB72AD028}"/>
              </a:ext>
            </a:extLst>
          </p:cNvPr>
          <p:cNvSpPr>
            <a:spLocks noGrp="1"/>
          </p:cNvSpPr>
          <p:nvPr>
            <p:ph type="title"/>
          </p:nvPr>
        </p:nvSpPr>
        <p:spPr/>
        <p:txBody>
          <a:bodyPr/>
          <a:lstStyle/>
          <a:p>
            <a:r>
              <a:rPr lang="en-US" dirty="0"/>
              <a:t>Project Construction Timeline </a:t>
            </a:r>
            <a:br>
              <a:rPr lang="en-US" dirty="0"/>
            </a:br>
            <a:r>
              <a:rPr lang="en-US" dirty="0"/>
              <a:t>&amp; Next Steps</a:t>
            </a:r>
          </a:p>
        </p:txBody>
      </p:sp>
    </p:spTree>
    <p:extLst>
      <p:ext uri="{BB962C8B-B14F-4D97-AF65-F5344CB8AC3E}">
        <p14:creationId xmlns:p14="http://schemas.microsoft.com/office/powerpoint/2010/main" val="247420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CBE4-68BA-F447-8503-1E6427263E04}"/>
              </a:ext>
            </a:extLst>
          </p:cNvPr>
          <p:cNvSpPr>
            <a:spLocks noGrp="1"/>
          </p:cNvSpPr>
          <p:nvPr>
            <p:ph type="title"/>
          </p:nvPr>
        </p:nvSpPr>
        <p:spPr/>
        <p:txBody>
          <a:bodyPr/>
          <a:lstStyle/>
          <a:p>
            <a:r>
              <a:rPr lang="en-US" dirty="0"/>
              <a:t>Project Construction Timeline</a:t>
            </a:r>
          </a:p>
        </p:txBody>
      </p:sp>
      <p:sp>
        <p:nvSpPr>
          <p:cNvPr id="3" name="Content Placeholder 2">
            <a:extLst>
              <a:ext uri="{FF2B5EF4-FFF2-40B4-BE49-F238E27FC236}">
                <a16:creationId xmlns:a16="http://schemas.microsoft.com/office/drawing/2014/main" id="{E54827B3-5330-EA41-B30D-00A6479F91C2}"/>
              </a:ext>
            </a:extLst>
          </p:cNvPr>
          <p:cNvSpPr>
            <a:spLocks noGrp="1"/>
          </p:cNvSpPr>
          <p:nvPr>
            <p:ph idx="1"/>
          </p:nvPr>
        </p:nvSpPr>
        <p:spPr>
          <a:xfrm>
            <a:off x="535816" y="1294609"/>
            <a:ext cx="8881453" cy="6136189"/>
          </a:xfrm>
        </p:spPr>
        <p:txBody>
          <a:bodyPr/>
          <a:lstStyle/>
          <a:p>
            <a:pPr marL="0" indent="0">
              <a:lnSpc>
                <a:spcPct val="150000"/>
              </a:lnSpc>
              <a:spcAft>
                <a:spcPts val="600"/>
              </a:spcAft>
              <a:buNone/>
            </a:pPr>
            <a:r>
              <a:rPr lang="en-US" b="1" dirty="0">
                <a:solidFill>
                  <a:schemeClr val="accent2"/>
                </a:solidFill>
              </a:rPr>
              <a:t>Project Construction</a:t>
            </a:r>
          </a:p>
          <a:p>
            <a:pPr marL="387808" lvl="1" indent="-177800"/>
            <a:r>
              <a:rPr lang="en-US" dirty="0"/>
              <a:t>The entire project will require Installation of approximately 80 miles of natural gas main to serve The Galena Territories</a:t>
            </a:r>
          </a:p>
          <a:p>
            <a:pPr marL="387808" lvl="1" indent="-177800">
              <a:lnSpc>
                <a:spcPct val="200000"/>
              </a:lnSpc>
            </a:pPr>
            <a:r>
              <a:rPr lang="en-US" dirty="0"/>
              <a:t>4 Phases of installation*:</a:t>
            </a:r>
          </a:p>
          <a:p>
            <a:pPr marL="746125" lvl="2" indent="-211138">
              <a:lnSpc>
                <a:spcPct val="200000"/>
              </a:lnSpc>
              <a:buFont typeface="Courier New" panose="02070309020205020404" pitchFamily="49" charset="0"/>
              <a:buChar char="o"/>
            </a:pPr>
            <a:r>
              <a:rPr lang="en-US" sz="1700" dirty="0"/>
              <a:t>Phase 1 – </a:t>
            </a:r>
            <a:r>
              <a:rPr lang="en-US" sz="1700" i="1" dirty="0"/>
              <a:t>estimated start September 2019</a:t>
            </a:r>
          </a:p>
          <a:p>
            <a:pPr marL="746125" lvl="2" indent="-211138">
              <a:lnSpc>
                <a:spcPct val="200000"/>
              </a:lnSpc>
              <a:buFont typeface="Courier New" panose="02070309020205020404" pitchFamily="49" charset="0"/>
              <a:buChar char="o"/>
            </a:pPr>
            <a:r>
              <a:rPr lang="en-US" sz="1700" dirty="0"/>
              <a:t>Phase 2 – </a:t>
            </a:r>
            <a:r>
              <a:rPr lang="en-US" sz="1700" i="1" dirty="0"/>
              <a:t>estimated start ~ Winter 2019</a:t>
            </a:r>
          </a:p>
          <a:p>
            <a:pPr marL="746125" lvl="2" indent="-211138">
              <a:lnSpc>
                <a:spcPct val="200000"/>
              </a:lnSpc>
              <a:buFont typeface="Courier New" panose="02070309020205020404" pitchFamily="49" charset="0"/>
              <a:buChar char="o"/>
            </a:pPr>
            <a:r>
              <a:rPr lang="en-US" sz="1700" dirty="0"/>
              <a:t>Phase 3 – </a:t>
            </a:r>
            <a:r>
              <a:rPr lang="en-US" sz="1700" i="1" dirty="0"/>
              <a:t>estimated start ~ Early Spring 2020</a:t>
            </a:r>
          </a:p>
          <a:p>
            <a:pPr marL="746125" lvl="2" indent="-211138">
              <a:lnSpc>
                <a:spcPct val="200000"/>
              </a:lnSpc>
              <a:buFont typeface="Courier New" panose="02070309020205020404" pitchFamily="49" charset="0"/>
              <a:buChar char="o"/>
            </a:pPr>
            <a:r>
              <a:rPr lang="en-US" sz="1700" dirty="0"/>
              <a:t>Phase 4 – </a:t>
            </a:r>
            <a:r>
              <a:rPr lang="en-US" sz="1700" i="1" dirty="0"/>
              <a:t>estimated start ~ Early Summer 2020</a:t>
            </a:r>
          </a:p>
          <a:p>
            <a:pPr marL="387808" lvl="1" indent="-177800">
              <a:lnSpc>
                <a:spcPct val="200000"/>
              </a:lnSpc>
            </a:pPr>
            <a:r>
              <a:rPr lang="en-US" dirty="0"/>
              <a:t>Each phase will take approximately 4 – 6 months to complete construction</a:t>
            </a:r>
          </a:p>
          <a:p>
            <a:pPr marL="387808" lvl="1" indent="-177800">
              <a:lnSpc>
                <a:spcPct val="200000"/>
              </a:lnSpc>
            </a:pPr>
            <a:r>
              <a:rPr lang="en-US" dirty="0"/>
              <a:t>Crews will install individual services as natural gas becomes available</a:t>
            </a:r>
          </a:p>
          <a:p>
            <a:pPr marL="0" indent="0">
              <a:buNone/>
            </a:pPr>
            <a:endParaRPr lang="en-US" sz="3200" dirty="0"/>
          </a:p>
          <a:p>
            <a:pPr marL="0" indent="0">
              <a:buNone/>
            </a:pPr>
            <a:r>
              <a:rPr lang="en-US" sz="1400" i="1" dirty="0"/>
              <a:t>*Construction schedules are estimated and will be heavily dependent on weather and land conditions</a:t>
            </a:r>
          </a:p>
        </p:txBody>
      </p:sp>
    </p:spTree>
    <p:extLst>
      <p:ext uri="{BB962C8B-B14F-4D97-AF65-F5344CB8AC3E}">
        <p14:creationId xmlns:p14="http://schemas.microsoft.com/office/powerpoint/2010/main" val="2769779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7866-6AE8-2444-870E-564536AA19AD}"/>
              </a:ext>
            </a:extLst>
          </p:cNvPr>
          <p:cNvSpPr>
            <a:spLocks noGrp="1"/>
          </p:cNvSpPr>
          <p:nvPr>
            <p:ph type="title"/>
          </p:nvPr>
        </p:nvSpPr>
        <p:spPr/>
        <p:txBody>
          <a:bodyPr/>
          <a:lstStyle/>
          <a:p>
            <a:r>
              <a:rPr lang="en-US" dirty="0"/>
              <a:t>Project Construction Timeline</a:t>
            </a:r>
          </a:p>
        </p:txBody>
      </p:sp>
      <p:pic>
        <p:nvPicPr>
          <p:cNvPr id="3" name="Picture 2">
            <a:extLst>
              <a:ext uri="{FF2B5EF4-FFF2-40B4-BE49-F238E27FC236}">
                <a16:creationId xmlns:a16="http://schemas.microsoft.com/office/drawing/2014/main" id="{A5519F7A-B9D3-604E-B655-F7C8895C3697}"/>
              </a:ext>
            </a:extLst>
          </p:cNvPr>
          <p:cNvPicPr>
            <a:picLocks noChangeAspect="1"/>
          </p:cNvPicPr>
          <p:nvPr/>
        </p:nvPicPr>
        <p:blipFill>
          <a:blip r:embed="rId2"/>
          <a:stretch>
            <a:fillRect/>
          </a:stretch>
        </p:blipFill>
        <p:spPr>
          <a:xfrm>
            <a:off x="502920" y="1027115"/>
            <a:ext cx="9028998" cy="5061450"/>
          </a:xfrm>
          <a:prstGeom prst="rect">
            <a:avLst/>
          </a:prstGeom>
        </p:spPr>
      </p:pic>
      <p:sp>
        <p:nvSpPr>
          <p:cNvPr id="4" name="TextBox 3">
            <a:extLst>
              <a:ext uri="{FF2B5EF4-FFF2-40B4-BE49-F238E27FC236}">
                <a16:creationId xmlns:a16="http://schemas.microsoft.com/office/drawing/2014/main" id="{004ED19D-BE7B-624E-AF49-3CB7EAE8A773}"/>
              </a:ext>
            </a:extLst>
          </p:cNvPr>
          <p:cNvSpPr txBox="1"/>
          <p:nvPr/>
        </p:nvSpPr>
        <p:spPr>
          <a:xfrm>
            <a:off x="4526094" y="6235470"/>
            <a:ext cx="4771608" cy="1169551"/>
          </a:xfrm>
          <a:prstGeom prst="rect">
            <a:avLst/>
          </a:prstGeom>
          <a:noFill/>
        </p:spPr>
        <p:txBody>
          <a:bodyPr wrap="square" numCol="1" rtlCol="0">
            <a:spAutoFit/>
          </a:bodyPr>
          <a:lstStyle/>
          <a:p>
            <a:pPr marL="122238" indent="-122238">
              <a:buFont typeface="Arial" panose="020B0604020202020204" pitchFamily="34" charset="0"/>
              <a:buChar char="•"/>
            </a:pPr>
            <a:r>
              <a:rPr lang="en-US" sz="1600" dirty="0">
                <a:solidFill>
                  <a:srgbClr val="626262"/>
                </a:solidFill>
                <a:latin typeface="Arial" panose="020B0604020202020204" pitchFamily="34" charset="0"/>
                <a:cs typeface="Arial" panose="020B0604020202020204" pitchFamily="34" charset="0"/>
              </a:rPr>
              <a:t>Construction schedule is dependent on weather and land conditions</a:t>
            </a:r>
          </a:p>
          <a:p>
            <a:pPr marL="122238" indent="-122238">
              <a:buFont typeface="Arial" panose="020B0604020202020204" pitchFamily="34" charset="0"/>
              <a:buChar char="•"/>
            </a:pPr>
            <a:endParaRPr lang="en-US" sz="600" dirty="0">
              <a:solidFill>
                <a:srgbClr val="626262"/>
              </a:solidFill>
              <a:latin typeface="Arial" panose="020B0604020202020204" pitchFamily="34" charset="0"/>
              <a:cs typeface="Arial" panose="020B0604020202020204" pitchFamily="34" charset="0"/>
            </a:endParaRPr>
          </a:p>
          <a:p>
            <a:pPr marL="122238" indent="-122238">
              <a:buFont typeface="Arial" panose="020B0604020202020204" pitchFamily="34" charset="0"/>
              <a:buChar char="•"/>
            </a:pPr>
            <a:r>
              <a:rPr lang="en-US" sz="1600" dirty="0">
                <a:solidFill>
                  <a:srgbClr val="626262"/>
                </a:solidFill>
                <a:latin typeface="Arial" panose="020B0604020202020204" pitchFamily="34" charset="0"/>
                <a:cs typeface="Arial" panose="020B0604020202020204" pitchFamily="34" charset="0"/>
              </a:rPr>
              <a:t>Services will be installed shortly behind gas main installation as pipe is “livened” up (gas flowing)</a:t>
            </a:r>
          </a:p>
        </p:txBody>
      </p:sp>
      <p:sp>
        <p:nvSpPr>
          <p:cNvPr id="5" name="TextBox 4">
            <a:extLst>
              <a:ext uri="{FF2B5EF4-FFF2-40B4-BE49-F238E27FC236}">
                <a16:creationId xmlns:a16="http://schemas.microsoft.com/office/drawing/2014/main" id="{CCF06671-C92B-5948-835A-A740B8E9747C}"/>
              </a:ext>
            </a:extLst>
          </p:cNvPr>
          <p:cNvSpPr txBox="1"/>
          <p:nvPr/>
        </p:nvSpPr>
        <p:spPr>
          <a:xfrm>
            <a:off x="437312" y="6235470"/>
            <a:ext cx="3794018" cy="1415772"/>
          </a:xfrm>
          <a:prstGeom prst="rect">
            <a:avLst/>
          </a:prstGeom>
          <a:noFill/>
        </p:spPr>
        <p:txBody>
          <a:bodyPr wrap="square" numCol="1" rtlCol="0">
            <a:spAutoFit/>
          </a:bodyPr>
          <a:lstStyle/>
          <a:p>
            <a:pPr marL="122238" indent="-122238">
              <a:buFont typeface="Arial" panose="020B0604020202020204" pitchFamily="34" charset="0"/>
              <a:buChar char="•"/>
            </a:pPr>
            <a:r>
              <a:rPr lang="en-US" sz="1600" dirty="0">
                <a:solidFill>
                  <a:srgbClr val="626262"/>
                </a:solidFill>
                <a:latin typeface="Arial" panose="020B0604020202020204" pitchFamily="34" charset="0"/>
                <a:cs typeface="Arial" panose="020B0604020202020204" pitchFamily="34" charset="0"/>
              </a:rPr>
              <a:t>Project construction schedule broken down into 4 major phases</a:t>
            </a:r>
          </a:p>
          <a:p>
            <a:pPr marL="122238" indent="-122238">
              <a:buFont typeface="Arial" panose="020B0604020202020204" pitchFamily="34" charset="0"/>
              <a:buChar char="•"/>
            </a:pPr>
            <a:endParaRPr lang="en-US" sz="600" dirty="0">
              <a:solidFill>
                <a:srgbClr val="626262"/>
              </a:solidFill>
              <a:latin typeface="Arial" panose="020B0604020202020204" pitchFamily="34" charset="0"/>
              <a:cs typeface="Arial" panose="020B0604020202020204" pitchFamily="34" charset="0"/>
            </a:endParaRPr>
          </a:p>
          <a:p>
            <a:pPr marL="122238" indent="-122238">
              <a:buFont typeface="Arial" panose="020B0604020202020204" pitchFamily="34" charset="0"/>
              <a:buChar char="•"/>
            </a:pPr>
            <a:r>
              <a:rPr lang="en-US" sz="1600" dirty="0">
                <a:solidFill>
                  <a:srgbClr val="626262"/>
                </a:solidFill>
                <a:latin typeface="Arial" panose="020B0604020202020204" pitchFamily="34" charset="0"/>
                <a:cs typeface="Arial" panose="020B0604020202020204" pitchFamily="34" charset="0"/>
              </a:rPr>
              <a:t>Project estimated to be completed in 18-24 months</a:t>
            </a:r>
          </a:p>
          <a:p>
            <a:endParaRPr lang="en-US" sz="1600" dirty="0">
              <a:solidFill>
                <a:srgbClr val="6262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6F3A702-AF80-4A6F-BADF-14FEF034D517}"/>
              </a:ext>
            </a:extLst>
          </p:cNvPr>
          <p:cNvPicPr>
            <a:picLocks noChangeAspect="1"/>
          </p:cNvPicPr>
          <p:nvPr/>
        </p:nvPicPr>
        <p:blipFill>
          <a:blip r:embed="rId3"/>
          <a:stretch>
            <a:fillRect/>
          </a:stretch>
        </p:blipFill>
        <p:spPr>
          <a:xfrm>
            <a:off x="3951090" y="2432281"/>
            <a:ext cx="365925" cy="364900"/>
          </a:xfrm>
          <a:prstGeom prst="rect">
            <a:avLst/>
          </a:prstGeom>
        </p:spPr>
      </p:pic>
      <p:pic>
        <p:nvPicPr>
          <p:cNvPr id="7" name="Picture 6">
            <a:extLst>
              <a:ext uri="{FF2B5EF4-FFF2-40B4-BE49-F238E27FC236}">
                <a16:creationId xmlns:a16="http://schemas.microsoft.com/office/drawing/2014/main" id="{749CE920-5D2F-49EA-8124-6435A33E47D9}"/>
              </a:ext>
            </a:extLst>
          </p:cNvPr>
          <p:cNvPicPr>
            <a:picLocks noChangeAspect="1"/>
          </p:cNvPicPr>
          <p:nvPr/>
        </p:nvPicPr>
        <p:blipFill>
          <a:blip r:embed="rId4"/>
          <a:stretch>
            <a:fillRect/>
          </a:stretch>
        </p:blipFill>
        <p:spPr>
          <a:xfrm>
            <a:off x="2140699" y="4202348"/>
            <a:ext cx="387244" cy="352643"/>
          </a:xfrm>
          <a:prstGeom prst="rect">
            <a:avLst/>
          </a:prstGeom>
        </p:spPr>
      </p:pic>
      <p:pic>
        <p:nvPicPr>
          <p:cNvPr id="8" name="Picture 7">
            <a:extLst>
              <a:ext uri="{FF2B5EF4-FFF2-40B4-BE49-F238E27FC236}">
                <a16:creationId xmlns:a16="http://schemas.microsoft.com/office/drawing/2014/main" id="{715C5ECD-134B-422D-BD92-219274BB00AB}"/>
              </a:ext>
            </a:extLst>
          </p:cNvPr>
          <p:cNvPicPr>
            <a:picLocks noChangeAspect="1"/>
          </p:cNvPicPr>
          <p:nvPr/>
        </p:nvPicPr>
        <p:blipFill>
          <a:blip r:embed="rId5"/>
          <a:stretch>
            <a:fillRect/>
          </a:stretch>
        </p:blipFill>
        <p:spPr>
          <a:xfrm>
            <a:off x="1444755" y="2726120"/>
            <a:ext cx="365925" cy="364900"/>
          </a:xfrm>
          <a:prstGeom prst="rect">
            <a:avLst/>
          </a:prstGeom>
        </p:spPr>
      </p:pic>
      <p:pic>
        <p:nvPicPr>
          <p:cNvPr id="9" name="Picture 8">
            <a:extLst>
              <a:ext uri="{FF2B5EF4-FFF2-40B4-BE49-F238E27FC236}">
                <a16:creationId xmlns:a16="http://schemas.microsoft.com/office/drawing/2014/main" id="{EE804957-64CC-410F-9C8A-B8EE0FA83A95}"/>
              </a:ext>
            </a:extLst>
          </p:cNvPr>
          <p:cNvPicPr>
            <a:picLocks noChangeAspect="1"/>
          </p:cNvPicPr>
          <p:nvPr/>
        </p:nvPicPr>
        <p:blipFill>
          <a:blip r:embed="rId6"/>
          <a:stretch>
            <a:fillRect/>
          </a:stretch>
        </p:blipFill>
        <p:spPr>
          <a:xfrm>
            <a:off x="5389254" y="4127773"/>
            <a:ext cx="365925" cy="364900"/>
          </a:xfrm>
          <a:prstGeom prst="rect">
            <a:avLst/>
          </a:prstGeom>
        </p:spPr>
      </p:pic>
    </p:spTree>
    <p:extLst>
      <p:ext uri="{BB962C8B-B14F-4D97-AF65-F5344CB8AC3E}">
        <p14:creationId xmlns:p14="http://schemas.microsoft.com/office/powerpoint/2010/main" val="200027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60BA1-813D-F64C-8DC4-74C1CC854DB1}"/>
              </a:ext>
            </a:extLst>
          </p:cNvPr>
          <p:cNvSpPr>
            <a:spLocks noGrp="1"/>
          </p:cNvSpPr>
          <p:nvPr>
            <p:ph type="title"/>
          </p:nvPr>
        </p:nvSpPr>
        <p:spPr/>
        <p:txBody>
          <a:bodyPr/>
          <a:lstStyle/>
          <a:p>
            <a:r>
              <a:rPr lang="en-US" dirty="0"/>
              <a:t>Project Construction Timeline – Phase 1</a:t>
            </a:r>
            <a:br>
              <a:rPr lang="en-US" dirty="0"/>
            </a:br>
            <a:br>
              <a:rPr lang="en-US" dirty="0"/>
            </a:br>
            <a:br>
              <a:rPr lang="en-US" dirty="0"/>
            </a:br>
            <a:br>
              <a:rPr lang="en-US" dirty="0"/>
            </a:br>
            <a:endParaRPr lang="en-US" dirty="0"/>
          </a:p>
        </p:txBody>
      </p:sp>
      <p:pic>
        <p:nvPicPr>
          <p:cNvPr id="6" name="Picture 5">
            <a:extLst>
              <a:ext uri="{FF2B5EF4-FFF2-40B4-BE49-F238E27FC236}">
                <a16:creationId xmlns:a16="http://schemas.microsoft.com/office/drawing/2014/main" id="{1A968495-9E39-944C-99BC-138F5977CEE6}"/>
              </a:ext>
            </a:extLst>
          </p:cNvPr>
          <p:cNvPicPr>
            <a:picLocks noChangeAspect="1"/>
          </p:cNvPicPr>
          <p:nvPr/>
        </p:nvPicPr>
        <p:blipFill>
          <a:blip r:embed="rId2"/>
          <a:stretch>
            <a:fillRect/>
          </a:stretch>
        </p:blipFill>
        <p:spPr>
          <a:xfrm>
            <a:off x="4028504" y="1298854"/>
            <a:ext cx="5113410" cy="4458607"/>
          </a:xfrm>
          <a:prstGeom prst="rect">
            <a:avLst/>
          </a:prstGeom>
        </p:spPr>
      </p:pic>
      <p:sp>
        <p:nvSpPr>
          <p:cNvPr id="9" name="Content Placeholder 2">
            <a:extLst>
              <a:ext uri="{FF2B5EF4-FFF2-40B4-BE49-F238E27FC236}">
                <a16:creationId xmlns:a16="http://schemas.microsoft.com/office/drawing/2014/main" id="{D870A2F0-B4C4-2048-8F68-E36082883E93}"/>
              </a:ext>
            </a:extLst>
          </p:cNvPr>
          <p:cNvSpPr>
            <a:spLocks noGrp="1"/>
          </p:cNvSpPr>
          <p:nvPr>
            <p:ph idx="1"/>
          </p:nvPr>
        </p:nvSpPr>
        <p:spPr>
          <a:xfrm>
            <a:off x="502920" y="1298854"/>
            <a:ext cx="3132378" cy="5827160"/>
          </a:xfrm>
        </p:spPr>
        <p:txBody>
          <a:bodyPr/>
          <a:lstStyle/>
          <a:p>
            <a:pPr marL="0" indent="0">
              <a:buNone/>
            </a:pPr>
            <a:r>
              <a:rPr lang="en-US" sz="2000" b="1" dirty="0">
                <a:solidFill>
                  <a:schemeClr val="accent2"/>
                </a:solidFill>
              </a:rPr>
              <a:t>Phase 1:</a:t>
            </a:r>
          </a:p>
          <a:p>
            <a:pPr marL="0" indent="0">
              <a:buNone/>
            </a:pPr>
            <a:endParaRPr lang="en-US" sz="2000" b="1" dirty="0">
              <a:solidFill>
                <a:schemeClr val="accent2"/>
              </a:solidFill>
            </a:endParaRPr>
          </a:p>
          <a:p>
            <a:r>
              <a:rPr lang="en-US" sz="2000" dirty="0"/>
              <a:t>Construction estimated to begin September 2019</a:t>
            </a:r>
          </a:p>
          <a:p>
            <a:endParaRPr lang="en-US" sz="2000" dirty="0"/>
          </a:p>
          <a:p>
            <a:r>
              <a:rPr lang="en-US" sz="2000" dirty="0"/>
              <a:t>Properties in Phase 1 who are interested in natural gas service should submit an application or meet with a Nicor Gas representative for additional information as soon as possible</a:t>
            </a:r>
          </a:p>
          <a:p>
            <a:endParaRPr lang="en-US" sz="2000" dirty="0"/>
          </a:p>
          <a:p>
            <a:r>
              <a:rPr lang="en-US" sz="2000" dirty="0"/>
              <a:t>We will meet with customers and accept applications regardless of what phase your property is in</a:t>
            </a:r>
          </a:p>
        </p:txBody>
      </p:sp>
    </p:spTree>
    <p:extLst>
      <p:ext uri="{BB962C8B-B14F-4D97-AF65-F5344CB8AC3E}">
        <p14:creationId xmlns:p14="http://schemas.microsoft.com/office/powerpoint/2010/main" val="213299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60BA1-813D-F64C-8DC4-74C1CC854DB1}"/>
              </a:ext>
            </a:extLst>
          </p:cNvPr>
          <p:cNvSpPr>
            <a:spLocks noGrp="1"/>
          </p:cNvSpPr>
          <p:nvPr>
            <p:ph type="title"/>
          </p:nvPr>
        </p:nvSpPr>
        <p:spPr/>
        <p:txBody>
          <a:bodyPr/>
          <a:lstStyle/>
          <a:p>
            <a:r>
              <a:rPr lang="en-US" dirty="0"/>
              <a:t>Next Steps</a:t>
            </a:r>
          </a:p>
        </p:txBody>
      </p:sp>
      <p:sp>
        <p:nvSpPr>
          <p:cNvPr id="9" name="Content Placeholder 2">
            <a:extLst>
              <a:ext uri="{FF2B5EF4-FFF2-40B4-BE49-F238E27FC236}">
                <a16:creationId xmlns:a16="http://schemas.microsoft.com/office/drawing/2014/main" id="{D870A2F0-B4C4-2048-8F68-E36082883E93}"/>
              </a:ext>
            </a:extLst>
          </p:cNvPr>
          <p:cNvSpPr>
            <a:spLocks noGrp="1"/>
          </p:cNvSpPr>
          <p:nvPr>
            <p:ph idx="1"/>
          </p:nvPr>
        </p:nvSpPr>
        <p:spPr>
          <a:xfrm>
            <a:off x="502919" y="1298854"/>
            <a:ext cx="4415922" cy="6263996"/>
          </a:xfrm>
        </p:spPr>
        <p:txBody>
          <a:bodyPr/>
          <a:lstStyle/>
          <a:p>
            <a:pPr marL="122238" indent="-122238"/>
            <a:r>
              <a:rPr lang="en-US" sz="2000" dirty="0"/>
              <a:t>Several </a:t>
            </a:r>
            <a:r>
              <a:rPr lang="en-US" sz="2000" b="1" dirty="0">
                <a:solidFill>
                  <a:schemeClr val="accent2"/>
                </a:solidFill>
              </a:rPr>
              <a:t>informational meetings </a:t>
            </a:r>
            <a:r>
              <a:rPr lang="en-US" sz="2000" dirty="0"/>
              <a:t>in August and more upcoming dates for September</a:t>
            </a:r>
          </a:p>
          <a:p>
            <a:pPr marL="122238" indent="-122238"/>
            <a:endParaRPr lang="en-US" sz="2000" dirty="0"/>
          </a:p>
          <a:p>
            <a:pPr marL="122238" indent="-122238"/>
            <a:r>
              <a:rPr lang="en-US" sz="2000" b="1" dirty="0">
                <a:solidFill>
                  <a:schemeClr val="accent2"/>
                </a:solidFill>
              </a:rPr>
              <a:t>Contact</a:t>
            </a:r>
            <a:r>
              <a:rPr lang="en-US" sz="2000" dirty="0"/>
              <a:t> a Nicor Gas representative for more information about natural gas service</a:t>
            </a:r>
          </a:p>
          <a:p>
            <a:pPr marL="122238" indent="-122238"/>
            <a:endParaRPr lang="en-US" sz="2000" dirty="0"/>
          </a:p>
          <a:p>
            <a:pPr marL="122238" indent="-122238"/>
            <a:r>
              <a:rPr lang="en-US" sz="2000" b="1" dirty="0">
                <a:solidFill>
                  <a:schemeClr val="accent2"/>
                </a:solidFill>
              </a:rPr>
              <a:t>Sign up </a:t>
            </a:r>
            <a:r>
              <a:rPr lang="en-US" sz="2000" dirty="0"/>
              <a:t>for natural gas service online or schedule an appointment with a representative</a:t>
            </a:r>
          </a:p>
          <a:p>
            <a:pPr marL="0" indent="0">
              <a:buNone/>
            </a:pPr>
            <a:endParaRPr lang="en-US" b="1" dirty="0"/>
          </a:p>
          <a:p>
            <a:pPr marL="215952" lvl="1" indent="0">
              <a:buNone/>
            </a:pPr>
            <a:endParaRPr lang="en-US" dirty="0"/>
          </a:p>
        </p:txBody>
      </p:sp>
      <p:pic>
        <p:nvPicPr>
          <p:cNvPr id="3" name="Picture 2">
            <a:extLst>
              <a:ext uri="{FF2B5EF4-FFF2-40B4-BE49-F238E27FC236}">
                <a16:creationId xmlns:a16="http://schemas.microsoft.com/office/drawing/2014/main" id="{D2C4A575-944A-4DCC-AC95-C54F418E18A3}"/>
              </a:ext>
            </a:extLst>
          </p:cNvPr>
          <p:cNvPicPr>
            <a:picLocks noChangeAspect="1"/>
          </p:cNvPicPr>
          <p:nvPr/>
        </p:nvPicPr>
        <p:blipFill>
          <a:blip r:embed="rId2"/>
          <a:stretch>
            <a:fillRect/>
          </a:stretch>
        </p:blipFill>
        <p:spPr>
          <a:xfrm>
            <a:off x="5371125" y="2533511"/>
            <a:ext cx="4540130" cy="4892365"/>
          </a:xfrm>
          <a:prstGeom prst="rect">
            <a:avLst/>
          </a:prstGeom>
        </p:spPr>
      </p:pic>
      <p:sp>
        <p:nvSpPr>
          <p:cNvPr id="2" name="Rectangle 1">
            <a:extLst>
              <a:ext uri="{FF2B5EF4-FFF2-40B4-BE49-F238E27FC236}">
                <a16:creationId xmlns:a16="http://schemas.microsoft.com/office/drawing/2014/main" id="{D2D2661E-9195-4A51-A0F8-172014CC43C1}"/>
              </a:ext>
            </a:extLst>
          </p:cNvPr>
          <p:cNvSpPr/>
          <p:nvPr/>
        </p:nvSpPr>
        <p:spPr>
          <a:xfrm>
            <a:off x="6330575" y="2050826"/>
            <a:ext cx="2621230" cy="400110"/>
          </a:xfrm>
          <a:prstGeom prst="rect">
            <a:avLst/>
          </a:prstGeom>
        </p:spPr>
        <p:txBody>
          <a:bodyPr wrap="none">
            <a:spAutoFit/>
          </a:bodyPr>
          <a:lstStyle/>
          <a:p>
            <a:r>
              <a:rPr lang="en-US" sz="2000" b="1" dirty="0">
                <a:solidFill>
                  <a:schemeClr val="accent4"/>
                </a:solidFill>
              </a:rPr>
              <a:t>Upcoming Meetings</a:t>
            </a:r>
            <a:endParaRPr lang="en-US" sz="2000" dirty="0">
              <a:solidFill>
                <a:srgbClr val="92D050"/>
              </a:solidFill>
            </a:endParaRPr>
          </a:p>
        </p:txBody>
      </p:sp>
    </p:spTree>
    <p:extLst>
      <p:ext uri="{BB962C8B-B14F-4D97-AF65-F5344CB8AC3E}">
        <p14:creationId xmlns:p14="http://schemas.microsoft.com/office/powerpoint/2010/main" val="388944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DA09-53F8-184E-8969-ACB91584A54B}"/>
              </a:ext>
            </a:extLst>
          </p:cNvPr>
          <p:cNvSpPr>
            <a:spLocks noGrp="1"/>
          </p:cNvSpPr>
          <p:nvPr>
            <p:ph type="title"/>
          </p:nvPr>
        </p:nvSpPr>
        <p:spPr/>
        <p:txBody>
          <a:bodyPr/>
          <a:lstStyle/>
          <a:p>
            <a:r>
              <a:rPr lang="en-US" dirty="0"/>
              <a:t>Q &amp; A</a:t>
            </a:r>
          </a:p>
        </p:txBody>
      </p:sp>
    </p:spTree>
    <p:extLst>
      <p:ext uri="{BB962C8B-B14F-4D97-AF65-F5344CB8AC3E}">
        <p14:creationId xmlns:p14="http://schemas.microsoft.com/office/powerpoint/2010/main" val="424064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7DDF-709F-E345-8225-6C767A42885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28592E9-694B-3C4C-9055-D0B392001B71}"/>
              </a:ext>
            </a:extLst>
          </p:cNvPr>
          <p:cNvSpPr>
            <a:spLocks noGrp="1"/>
          </p:cNvSpPr>
          <p:nvPr>
            <p:ph idx="1"/>
          </p:nvPr>
        </p:nvSpPr>
        <p:spPr/>
        <p:txBody>
          <a:bodyPr/>
          <a:lstStyle/>
          <a:p>
            <a:r>
              <a:rPr lang="en-US" dirty="0"/>
              <a:t>Welcome &amp; Introductions</a:t>
            </a:r>
          </a:p>
          <a:p>
            <a:endParaRPr lang="en-US" dirty="0"/>
          </a:p>
          <a:p>
            <a:r>
              <a:rPr lang="en-US" dirty="0"/>
              <a:t>Nicor Gas Overview</a:t>
            </a:r>
          </a:p>
          <a:p>
            <a:endParaRPr lang="en-US" dirty="0"/>
          </a:p>
          <a:p>
            <a:r>
              <a:rPr lang="en-US" dirty="0"/>
              <a:t>Extending Natural Gas to The Galena Territory</a:t>
            </a:r>
          </a:p>
          <a:p>
            <a:endParaRPr lang="en-US" dirty="0"/>
          </a:p>
          <a:p>
            <a:r>
              <a:rPr lang="en-US" dirty="0"/>
              <a:t>Neighborhood Expansion Program (NEP)</a:t>
            </a:r>
          </a:p>
          <a:p>
            <a:endParaRPr lang="en-US" dirty="0"/>
          </a:p>
          <a:p>
            <a:r>
              <a:rPr lang="en-US" dirty="0"/>
              <a:t>Project Timeline / Next Steps</a:t>
            </a:r>
          </a:p>
          <a:p>
            <a:endParaRPr lang="en-US" dirty="0"/>
          </a:p>
          <a:p>
            <a:r>
              <a:rPr lang="en-US" dirty="0"/>
              <a:t>Q&amp;A</a:t>
            </a:r>
          </a:p>
        </p:txBody>
      </p:sp>
    </p:spTree>
    <p:extLst>
      <p:ext uri="{BB962C8B-B14F-4D97-AF65-F5344CB8AC3E}">
        <p14:creationId xmlns:p14="http://schemas.microsoft.com/office/powerpoint/2010/main" val="399040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der-blue.jpg">
            <a:extLst>
              <a:ext uri="{FF2B5EF4-FFF2-40B4-BE49-F238E27FC236}">
                <a16:creationId xmlns:a16="http://schemas.microsoft.com/office/drawing/2014/main" id="{881EEF7B-1027-4949-A34B-B2808CA419A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3588" t="33097" r="13610" b="26014"/>
          <a:stretch/>
        </p:blipFill>
        <p:spPr>
          <a:xfrm>
            <a:off x="1" y="2297151"/>
            <a:ext cx="10055420" cy="3178098"/>
          </a:xfrm>
          <a:prstGeom prst="rect">
            <a:avLst/>
          </a:prstGeom>
        </p:spPr>
      </p:pic>
      <p:sp>
        <p:nvSpPr>
          <p:cNvPr id="3" name="Title 1">
            <a:extLst>
              <a:ext uri="{FF2B5EF4-FFF2-40B4-BE49-F238E27FC236}">
                <a16:creationId xmlns:a16="http://schemas.microsoft.com/office/drawing/2014/main" id="{2CA30137-ACCB-FA4B-8B33-FE192E3AF0B3}"/>
              </a:ext>
            </a:extLst>
          </p:cNvPr>
          <p:cNvSpPr txBox="1">
            <a:spLocks/>
          </p:cNvSpPr>
          <p:nvPr/>
        </p:nvSpPr>
        <p:spPr>
          <a:xfrm>
            <a:off x="752891" y="3214718"/>
            <a:ext cx="8549640" cy="1543685"/>
          </a:xfrm>
          <a:prstGeom prst="rect">
            <a:avLst/>
          </a:prstGeom>
        </p:spPr>
        <p:txBody>
          <a:bodyPr/>
          <a:lstStyle>
            <a:lvl1pPr algn="l" defTabSz="570586" rtl="0" eaLnBrk="1" latinLnBrk="0" hangingPunct="1">
              <a:spcBef>
                <a:spcPct val="0"/>
              </a:spcBef>
              <a:buNone/>
              <a:defRPr sz="2000" kern="1200">
                <a:solidFill>
                  <a:schemeClr val="tx1"/>
                </a:solidFill>
                <a:latin typeface="+mj-lt"/>
                <a:ea typeface="+mj-ea"/>
                <a:cs typeface="+mj-cs"/>
              </a:defRPr>
            </a:lvl1pPr>
          </a:lstStyle>
          <a:p>
            <a:pPr algn="ctr"/>
            <a:r>
              <a:rPr lang="en-US" sz="3600" dirty="0">
                <a:solidFill>
                  <a:schemeClr val="bg1"/>
                </a:solidFill>
              </a:rPr>
              <a:t>Thank you for your interest in clean, safe, reliable, and affordable natural gas!</a:t>
            </a:r>
          </a:p>
        </p:txBody>
      </p:sp>
      <p:sp>
        <p:nvSpPr>
          <p:cNvPr id="4" name="object 3">
            <a:extLst>
              <a:ext uri="{FF2B5EF4-FFF2-40B4-BE49-F238E27FC236}">
                <a16:creationId xmlns:a16="http://schemas.microsoft.com/office/drawing/2014/main" id="{CF8E7866-5185-6F4F-8738-62D77D0A3480}"/>
              </a:ext>
            </a:extLst>
          </p:cNvPr>
          <p:cNvSpPr/>
          <p:nvPr/>
        </p:nvSpPr>
        <p:spPr>
          <a:xfrm>
            <a:off x="3725693" y="6002984"/>
            <a:ext cx="2604035" cy="1130169"/>
          </a:xfrm>
          <a:prstGeom prst="rect">
            <a:avLst/>
          </a:prstGeom>
          <a:blipFill>
            <a:blip r:embed="rId3" cstate="print"/>
            <a:stretch>
              <a:fillRect/>
            </a:stretch>
          </a:blipFill>
        </p:spPr>
        <p:txBody>
          <a:bodyPr wrap="square" lIns="0" tIns="0" rIns="0" bIns="0" rtlCol="0"/>
          <a:lstStyle/>
          <a:p>
            <a:endParaRPr dirty="0"/>
          </a:p>
        </p:txBody>
      </p:sp>
      <p:sp>
        <p:nvSpPr>
          <p:cNvPr id="5" name="Rectangle 4">
            <a:extLst>
              <a:ext uri="{FF2B5EF4-FFF2-40B4-BE49-F238E27FC236}">
                <a16:creationId xmlns:a16="http://schemas.microsoft.com/office/drawing/2014/main" id="{CE2B5B37-7BBF-7B44-BAC6-A577654208A4}"/>
              </a:ext>
            </a:extLst>
          </p:cNvPr>
          <p:cNvSpPr/>
          <p:nvPr/>
        </p:nvSpPr>
        <p:spPr>
          <a:xfrm>
            <a:off x="8798312" y="211873"/>
            <a:ext cx="1257109" cy="9032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56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Nicor Gas Overview</a:t>
            </a:r>
          </a:p>
        </p:txBody>
      </p:sp>
    </p:spTree>
    <p:extLst>
      <p:ext uri="{BB962C8B-B14F-4D97-AF65-F5344CB8AC3E}">
        <p14:creationId xmlns:p14="http://schemas.microsoft.com/office/powerpoint/2010/main" val="1517866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ED4C9-98F0-A94B-82FD-B8316A760094}"/>
              </a:ext>
            </a:extLst>
          </p:cNvPr>
          <p:cNvSpPr>
            <a:spLocks noGrp="1"/>
          </p:cNvSpPr>
          <p:nvPr>
            <p:ph type="title"/>
          </p:nvPr>
        </p:nvSpPr>
        <p:spPr/>
        <p:txBody>
          <a:bodyPr/>
          <a:lstStyle/>
          <a:p>
            <a:r>
              <a:rPr lang="en-US" dirty="0"/>
              <a:t>Nicor Gas Overview</a:t>
            </a:r>
          </a:p>
        </p:txBody>
      </p:sp>
      <p:sp>
        <p:nvSpPr>
          <p:cNvPr id="3" name="Content Placeholder 2">
            <a:extLst>
              <a:ext uri="{FF2B5EF4-FFF2-40B4-BE49-F238E27FC236}">
                <a16:creationId xmlns:a16="http://schemas.microsoft.com/office/drawing/2014/main" id="{3D754F81-18A2-744E-8E7D-4B54440B102C}"/>
              </a:ext>
            </a:extLst>
          </p:cNvPr>
          <p:cNvSpPr>
            <a:spLocks noGrp="1"/>
          </p:cNvSpPr>
          <p:nvPr>
            <p:ph idx="1"/>
          </p:nvPr>
        </p:nvSpPr>
        <p:spPr/>
        <p:txBody>
          <a:bodyPr/>
          <a:lstStyle/>
          <a:p>
            <a:pPr marL="0" indent="0">
              <a:spcAft>
                <a:spcPts val="600"/>
              </a:spcAft>
              <a:buNone/>
            </a:pPr>
            <a:r>
              <a:rPr lang="en-US" b="1" dirty="0">
                <a:solidFill>
                  <a:schemeClr val="accent2"/>
                </a:solidFill>
              </a:rPr>
              <a:t>Nicor Gas is the largest natural gas distribution company in Illinois</a:t>
            </a:r>
          </a:p>
          <a:p>
            <a:pPr>
              <a:lnSpc>
                <a:spcPct val="150000"/>
              </a:lnSpc>
            </a:pPr>
            <a:r>
              <a:rPr lang="en-US" dirty="0"/>
              <a:t>2.2 million customers</a:t>
            </a:r>
          </a:p>
          <a:p>
            <a:pPr>
              <a:lnSpc>
                <a:spcPct val="150000"/>
              </a:lnSpc>
            </a:pPr>
            <a:r>
              <a:rPr lang="en-US" dirty="0"/>
              <a:t>656 communities</a:t>
            </a:r>
          </a:p>
          <a:p>
            <a:pPr>
              <a:lnSpc>
                <a:spcPct val="150000"/>
              </a:lnSpc>
            </a:pPr>
            <a:r>
              <a:rPr lang="en-US" dirty="0"/>
              <a:t>17,000 square miles of territory</a:t>
            </a:r>
          </a:p>
          <a:p>
            <a:pPr>
              <a:lnSpc>
                <a:spcPct val="150000"/>
              </a:lnSpc>
            </a:pPr>
            <a:r>
              <a:rPr lang="en-US" dirty="0"/>
              <a:t>34,000 miles of main</a:t>
            </a:r>
          </a:p>
          <a:p>
            <a:pPr>
              <a:lnSpc>
                <a:spcPct val="150000"/>
              </a:lnSpc>
            </a:pPr>
            <a:r>
              <a:rPr lang="en-US" dirty="0"/>
              <a:t>43 regional offices across the state</a:t>
            </a:r>
          </a:p>
          <a:p>
            <a:pPr>
              <a:lnSpc>
                <a:spcPct val="150000"/>
              </a:lnSpc>
            </a:pPr>
            <a:r>
              <a:rPr lang="en-US" dirty="0"/>
              <a:t>4.6 billion annual </a:t>
            </a:r>
            <a:r>
              <a:rPr lang="en-US" dirty="0" err="1"/>
              <a:t>therms</a:t>
            </a:r>
            <a:endParaRPr lang="en-US" dirty="0"/>
          </a:p>
          <a:p>
            <a:endParaRPr lang="en-US" dirty="0"/>
          </a:p>
        </p:txBody>
      </p:sp>
      <p:grpSp>
        <p:nvGrpSpPr>
          <p:cNvPr id="5" name="Group 88">
            <a:extLst>
              <a:ext uri="{FF2B5EF4-FFF2-40B4-BE49-F238E27FC236}">
                <a16:creationId xmlns:a16="http://schemas.microsoft.com/office/drawing/2014/main" id="{33AFD342-3DDE-6A4F-AAB8-E049F7DA91DE}"/>
              </a:ext>
            </a:extLst>
          </p:cNvPr>
          <p:cNvGrpSpPr>
            <a:grpSpLocks/>
          </p:cNvGrpSpPr>
          <p:nvPr/>
        </p:nvGrpSpPr>
        <p:grpSpPr bwMode="auto">
          <a:xfrm>
            <a:off x="4840941" y="1298853"/>
            <a:ext cx="5018166" cy="5663547"/>
            <a:chOff x="3788438" y="1201340"/>
            <a:chExt cx="4945241" cy="5196038"/>
          </a:xfrm>
        </p:grpSpPr>
        <p:pic>
          <p:nvPicPr>
            <p:cNvPr id="6" name="Picture 2" descr="\\corp.aglrsc.com\corproot$\AGSC\CorpComm\Creative Services Projects\15000s\15315_NG_ServiceTerritory_map\Final\PNG\NG-ServiceTerritory.png">
              <a:extLst>
                <a:ext uri="{FF2B5EF4-FFF2-40B4-BE49-F238E27FC236}">
                  <a16:creationId xmlns:a16="http://schemas.microsoft.com/office/drawing/2014/main" id="{E563E2B9-908F-2640-BD79-F0EECC260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0586" y="1243253"/>
              <a:ext cx="3385987" cy="502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7">
              <a:extLst>
                <a:ext uri="{FF2B5EF4-FFF2-40B4-BE49-F238E27FC236}">
                  <a16:creationId xmlns:a16="http://schemas.microsoft.com/office/drawing/2014/main" id="{54972D9F-C7E2-7844-BEDB-CC5C4FFEA6DC}"/>
                </a:ext>
              </a:extLst>
            </p:cNvPr>
            <p:cNvSpPr>
              <a:spLocks noChangeArrowheads="1"/>
            </p:cNvSpPr>
            <p:nvPr/>
          </p:nvSpPr>
          <p:spPr bwMode="auto">
            <a:xfrm rot="-60000">
              <a:off x="7782742" y="1445948"/>
              <a:ext cx="34535" cy="36626"/>
            </a:xfrm>
            <a:prstGeom prst="ellipse">
              <a:avLst/>
            </a:prstGeom>
            <a:noFill/>
            <a:ln w="12700">
              <a:no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8" name="Oval 8">
              <a:extLst>
                <a:ext uri="{FF2B5EF4-FFF2-40B4-BE49-F238E27FC236}">
                  <a16:creationId xmlns:a16="http://schemas.microsoft.com/office/drawing/2014/main" id="{4D0CA6AC-5AFC-3F4E-97DF-CBF5C262010B}"/>
                </a:ext>
              </a:extLst>
            </p:cNvPr>
            <p:cNvSpPr>
              <a:spLocks noChangeArrowheads="1"/>
            </p:cNvSpPr>
            <p:nvPr/>
          </p:nvSpPr>
          <p:spPr bwMode="auto">
            <a:xfrm rot="-60000">
              <a:off x="7238822" y="1422403"/>
              <a:ext cx="37001" cy="36626"/>
            </a:xfrm>
            <a:prstGeom prst="ellipse">
              <a:avLst/>
            </a:prstGeom>
            <a:noFill/>
            <a:ln w="12700">
              <a:no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9" name="Freeform 10">
              <a:extLst>
                <a:ext uri="{FF2B5EF4-FFF2-40B4-BE49-F238E27FC236}">
                  <a16:creationId xmlns:a16="http://schemas.microsoft.com/office/drawing/2014/main" id="{D3A9D3DF-28A0-1F4A-A9E2-4A6D919D1871}"/>
                </a:ext>
              </a:extLst>
            </p:cNvPr>
            <p:cNvSpPr>
              <a:spLocks/>
            </p:cNvSpPr>
            <p:nvPr/>
          </p:nvSpPr>
          <p:spPr bwMode="auto">
            <a:xfrm>
              <a:off x="7244988" y="1897233"/>
              <a:ext cx="831298" cy="321785"/>
            </a:xfrm>
            <a:custGeom>
              <a:avLst/>
              <a:gdLst>
                <a:gd name="T0" fmla="*/ 0 w 851"/>
                <a:gd name="T1" fmla="*/ 2147483647 h 329"/>
                <a:gd name="T2" fmla="*/ 2147483647 w 851"/>
                <a:gd name="T3" fmla="*/ 2147483647 h 329"/>
                <a:gd name="T4" fmla="*/ 2147483647 w 851"/>
                <a:gd name="T5" fmla="*/ 0 h 329"/>
                <a:gd name="T6" fmla="*/ 2147483647 w 851"/>
                <a:gd name="T7" fmla="*/ 2147483647 h 329"/>
                <a:gd name="T8" fmla="*/ 0 60000 65536"/>
                <a:gd name="T9" fmla="*/ 0 60000 65536"/>
                <a:gd name="T10" fmla="*/ 0 60000 65536"/>
                <a:gd name="T11" fmla="*/ 0 60000 65536"/>
                <a:gd name="T12" fmla="*/ 0 w 851"/>
                <a:gd name="T13" fmla="*/ 0 h 329"/>
                <a:gd name="T14" fmla="*/ 851 w 851"/>
                <a:gd name="T15" fmla="*/ 329 h 329"/>
              </a:gdLst>
              <a:ahLst/>
              <a:cxnLst>
                <a:cxn ang="T8">
                  <a:pos x="T0" y="T1"/>
                </a:cxn>
                <a:cxn ang="T9">
                  <a:pos x="T2" y="T3"/>
                </a:cxn>
                <a:cxn ang="T10">
                  <a:pos x="T4" y="T5"/>
                </a:cxn>
                <a:cxn ang="T11">
                  <a:pos x="T6" y="T7"/>
                </a:cxn>
              </a:cxnLst>
              <a:rect l="T12" t="T13" r="T14" b="T15"/>
              <a:pathLst>
                <a:path w="851" h="329">
                  <a:moveTo>
                    <a:pt x="0" y="328"/>
                  </a:moveTo>
                  <a:lnTo>
                    <a:pt x="243" y="195"/>
                  </a:lnTo>
                  <a:lnTo>
                    <a:pt x="478" y="0"/>
                  </a:lnTo>
                  <a:lnTo>
                    <a:pt x="850" y="21"/>
                  </a:lnTo>
                </a:path>
              </a:pathLst>
            </a:custGeom>
            <a:noFill/>
            <a:ln w="25400" cap="rnd">
              <a:solidFill>
                <a:srgbClr val="EC1C24">
                  <a:lumMod val="75000"/>
                </a:srgbClr>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10" name="Line 11">
              <a:extLst>
                <a:ext uri="{FF2B5EF4-FFF2-40B4-BE49-F238E27FC236}">
                  <a16:creationId xmlns:a16="http://schemas.microsoft.com/office/drawing/2014/main" id="{CD9677C9-F46E-4A41-9028-0EB3D6FE50A3}"/>
                </a:ext>
              </a:extLst>
            </p:cNvPr>
            <p:cNvSpPr>
              <a:spLocks noChangeShapeType="1"/>
            </p:cNvSpPr>
            <p:nvPr/>
          </p:nvSpPr>
          <p:spPr bwMode="auto">
            <a:xfrm flipH="1">
              <a:off x="7806177" y="1711487"/>
              <a:ext cx="3700" cy="187053"/>
            </a:xfrm>
            <a:prstGeom prst="line">
              <a:avLst/>
            </a:prstGeom>
            <a:noFill/>
            <a:ln w="25400">
              <a:solidFill>
                <a:srgbClr val="EC1C24">
                  <a:lumMod val="75000"/>
                </a:srgbClr>
              </a:solid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11" name="Freeform 12">
              <a:extLst>
                <a:ext uri="{FF2B5EF4-FFF2-40B4-BE49-F238E27FC236}">
                  <a16:creationId xmlns:a16="http://schemas.microsoft.com/office/drawing/2014/main" id="{D2BA3EAB-DFFF-5C49-A0F0-860627F120F3}"/>
                </a:ext>
              </a:extLst>
            </p:cNvPr>
            <p:cNvSpPr>
              <a:spLocks/>
            </p:cNvSpPr>
            <p:nvPr/>
          </p:nvSpPr>
          <p:spPr bwMode="auto">
            <a:xfrm>
              <a:off x="7744508" y="1914237"/>
              <a:ext cx="112237" cy="473521"/>
            </a:xfrm>
            <a:custGeom>
              <a:avLst/>
              <a:gdLst>
                <a:gd name="T0" fmla="*/ 2147483647 w 115"/>
                <a:gd name="T1" fmla="*/ 0 h 484"/>
                <a:gd name="T2" fmla="*/ 2147483647 w 115"/>
                <a:gd name="T3" fmla="*/ 2147483647 h 484"/>
                <a:gd name="T4" fmla="*/ 0 w 115"/>
                <a:gd name="T5" fmla="*/ 2147483647 h 484"/>
                <a:gd name="T6" fmla="*/ 2147483647 w 115"/>
                <a:gd name="T7" fmla="*/ 2147483647 h 484"/>
                <a:gd name="T8" fmla="*/ 0 60000 65536"/>
                <a:gd name="T9" fmla="*/ 0 60000 65536"/>
                <a:gd name="T10" fmla="*/ 0 60000 65536"/>
                <a:gd name="T11" fmla="*/ 0 60000 65536"/>
                <a:gd name="T12" fmla="*/ 0 w 115"/>
                <a:gd name="T13" fmla="*/ 0 h 484"/>
                <a:gd name="T14" fmla="*/ 115 w 115"/>
                <a:gd name="T15" fmla="*/ 484 h 484"/>
              </a:gdLst>
              <a:ahLst/>
              <a:cxnLst>
                <a:cxn ang="T8">
                  <a:pos x="T0" y="T1"/>
                </a:cxn>
                <a:cxn ang="T9">
                  <a:pos x="T2" y="T3"/>
                </a:cxn>
                <a:cxn ang="T10">
                  <a:pos x="T4" y="T5"/>
                </a:cxn>
                <a:cxn ang="T11">
                  <a:pos x="T6" y="T7"/>
                </a:cxn>
              </a:cxnLst>
              <a:rect l="T12" t="T13" r="T14" b="T15"/>
              <a:pathLst>
                <a:path w="115" h="484">
                  <a:moveTo>
                    <a:pt x="95" y="0"/>
                  </a:moveTo>
                  <a:lnTo>
                    <a:pt x="114" y="250"/>
                  </a:lnTo>
                  <a:lnTo>
                    <a:pt x="0" y="337"/>
                  </a:lnTo>
                  <a:lnTo>
                    <a:pt x="22" y="483"/>
                  </a:lnTo>
                </a:path>
              </a:pathLst>
            </a:custGeom>
            <a:noFill/>
            <a:ln w="25400" cap="rnd">
              <a:solidFill>
                <a:srgbClr val="EC1C24">
                  <a:lumMod val="75000"/>
                </a:srgbClr>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12" name="Freeform 13">
              <a:extLst>
                <a:ext uri="{FF2B5EF4-FFF2-40B4-BE49-F238E27FC236}">
                  <a16:creationId xmlns:a16="http://schemas.microsoft.com/office/drawing/2014/main" id="{BD27E299-21A5-2A48-AC1D-D59719EB552C}"/>
                </a:ext>
              </a:extLst>
            </p:cNvPr>
            <p:cNvSpPr>
              <a:spLocks/>
            </p:cNvSpPr>
            <p:nvPr/>
          </p:nvSpPr>
          <p:spPr bwMode="auto">
            <a:xfrm>
              <a:off x="7397927" y="2777563"/>
              <a:ext cx="77703" cy="98106"/>
            </a:xfrm>
            <a:custGeom>
              <a:avLst/>
              <a:gdLst>
                <a:gd name="T0" fmla="*/ 0 w 79"/>
                <a:gd name="T1" fmla="*/ 2147483647 h 99"/>
                <a:gd name="T2" fmla="*/ 2147483647 w 79"/>
                <a:gd name="T3" fmla="*/ 2147483647 h 99"/>
                <a:gd name="T4" fmla="*/ 2147483647 w 79"/>
                <a:gd name="T5" fmla="*/ 0 h 99"/>
                <a:gd name="T6" fmla="*/ 0 60000 65536"/>
                <a:gd name="T7" fmla="*/ 0 60000 65536"/>
                <a:gd name="T8" fmla="*/ 0 60000 65536"/>
                <a:gd name="T9" fmla="*/ 0 w 79"/>
                <a:gd name="T10" fmla="*/ 0 h 99"/>
                <a:gd name="T11" fmla="*/ 79 w 79"/>
                <a:gd name="T12" fmla="*/ 99 h 99"/>
              </a:gdLst>
              <a:ahLst/>
              <a:cxnLst>
                <a:cxn ang="T6">
                  <a:pos x="T0" y="T1"/>
                </a:cxn>
                <a:cxn ang="T7">
                  <a:pos x="T2" y="T3"/>
                </a:cxn>
                <a:cxn ang="T8">
                  <a:pos x="T4" y="T5"/>
                </a:cxn>
              </a:cxnLst>
              <a:rect l="T9" t="T10" r="T11" b="T12"/>
              <a:pathLst>
                <a:path w="79" h="99">
                  <a:moveTo>
                    <a:pt x="0" y="98"/>
                  </a:moveTo>
                  <a:lnTo>
                    <a:pt x="78" y="57"/>
                  </a:lnTo>
                  <a:lnTo>
                    <a:pt x="78" y="0"/>
                  </a:lnTo>
                </a:path>
              </a:pathLst>
            </a:custGeom>
            <a:noFill/>
            <a:ln w="25400" cap="rnd">
              <a:solidFill>
                <a:srgbClr val="EC1C24">
                  <a:lumMod val="75000"/>
                </a:srgbClr>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13" name="Freeform 14">
              <a:extLst>
                <a:ext uri="{FF2B5EF4-FFF2-40B4-BE49-F238E27FC236}">
                  <a16:creationId xmlns:a16="http://schemas.microsoft.com/office/drawing/2014/main" id="{CA06612F-0B02-CB45-92BD-A8EBC853AB68}"/>
                </a:ext>
              </a:extLst>
            </p:cNvPr>
            <p:cNvSpPr>
              <a:spLocks/>
            </p:cNvSpPr>
            <p:nvPr/>
          </p:nvSpPr>
          <p:spPr bwMode="auto">
            <a:xfrm>
              <a:off x="7427529" y="2580045"/>
              <a:ext cx="151706" cy="210599"/>
            </a:xfrm>
            <a:custGeom>
              <a:avLst/>
              <a:gdLst>
                <a:gd name="T0" fmla="*/ 0 w 156"/>
                <a:gd name="T1" fmla="*/ 2147483647 h 215"/>
                <a:gd name="T2" fmla="*/ 2147483647 w 156"/>
                <a:gd name="T3" fmla="*/ 2147483647 h 215"/>
                <a:gd name="T4" fmla="*/ 2147483647 w 156"/>
                <a:gd name="T5" fmla="*/ 2147483647 h 215"/>
                <a:gd name="T6" fmla="*/ 2147483647 w 156"/>
                <a:gd name="T7" fmla="*/ 0 h 215"/>
                <a:gd name="T8" fmla="*/ 2147483647 w 156"/>
                <a:gd name="T9" fmla="*/ 0 h 215"/>
                <a:gd name="T10" fmla="*/ 0 60000 65536"/>
                <a:gd name="T11" fmla="*/ 0 60000 65536"/>
                <a:gd name="T12" fmla="*/ 0 60000 65536"/>
                <a:gd name="T13" fmla="*/ 0 60000 65536"/>
                <a:gd name="T14" fmla="*/ 0 60000 65536"/>
                <a:gd name="T15" fmla="*/ 0 w 156"/>
                <a:gd name="T16" fmla="*/ 0 h 215"/>
                <a:gd name="T17" fmla="*/ 156 w 156"/>
                <a:gd name="T18" fmla="*/ 215 h 215"/>
              </a:gdLst>
              <a:ahLst/>
              <a:cxnLst>
                <a:cxn ang="T10">
                  <a:pos x="T0" y="T1"/>
                </a:cxn>
                <a:cxn ang="T11">
                  <a:pos x="T2" y="T3"/>
                </a:cxn>
                <a:cxn ang="T12">
                  <a:pos x="T4" y="T5"/>
                </a:cxn>
                <a:cxn ang="T13">
                  <a:pos x="T6" y="T7"/>
                </a:cxn>
                <a:cxn ang="T14">
                  <a:pos x="T8" y="T9"/>
                </a:cxn>
              </a:cxnLst>
              <a:rect l="T15" t="T16" r="T17" b="T18"/>
              <a:pathLst>
                <a:path w="156" h="215">
                  <a:moveTo>
                    <a:pt x="0" y="214"/>
                  </a:moveTo>
                  <a:lnTo>
                    <a:pt x="45" y="205"/>
                  </a:lnTo>
                  <a:lnTo>
                    <a:pt x="116" y="174"/>
                  </a:lnTo>
                  <a:lnTo>
                    <a:pt x="114" y="0"/>
                  </a:lnTo>
                  <a:lnTo>
                    <a:pt x="155" y="0"/>
                  </a:lnTo>
                </a:path>
              </a:pathLst>
            </a:custGeom>
            <a:noFill/>
            <a:ln w="25400" cap="rnd">
              <a:solidFill>
                <a:srgbClr val="EC1C24">
                  <a:lumMod val="75000"/>
                </a:srgbClr>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14" name="Line 15">
              <a:extLst>
                <a:ext uri="{FF2B5EF4-FFF2-40B4-BE49-F238E27FC236}">
                  <a16:creationId xmlns:a16="http://schemas.microsoft.com/office/drawing/2014/main" id="{9856E63A-4B46-8649-AAE7-3D9960E58DBB}"/>
                </a:ext>
              </a:extLst>
            </p:cNvPr>
            <p:cNvSpPr>
              <a:spLocks noChangeShapeType="1"/>
            </p:cNvSpPr>
            <p:nvPr/>
          </p:nvSpPr>
          <p:spPr bwMode="auto">
            <a:xfrm>
              <a:off x="7581702" y="2462318"/>
              <a:ext cx="0" cy="154352"/>
            </a:xfrm>
            <a:prstGeom prst="line">
              <a:avLst/>
            </a:prstGeom>
            <a:noFill/>
            <a:ln w="25400">
              <a:solidFill>
                <a:srgbClr val="EC1C24">
                  <a:lumMod val="75000"/>
                </a:srgbClr>
              </a:solid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15" name="Line 16">
              <a:extLst>
                <a:ext uri="{FF2B5EF4-FFF2-40B4-BE49-F238E27FC236}">
                  <a16:creationId xmlns:a16="http://schemas.microsoft.com/office/drawing/2014/main" id="{08D38DB2-C098-4440-AFE6-ED87645C03AF}"/>
                </a:ext>
              </a:extLst>
            </p:cNvPr>
            <p:cNvSpPr>
              <a:spLocks noChangeShapeType="1"/>
            </p:cNvSpPr>
            <p:nvPr/>
          </p:nvSpPr>
          <p:spPr bwMode="auto">
            <a:xfrm>
              <a:off x="7585401" y="2597049"/>
              <a:ext cx="144306" cy="5232"/>
            </a:xfrm>
            <a:prstGeom prst="line">
              <a:avLst/>
            </a:prstGeom>
            <a:noFill/>
            <a:ln w="25400">
              <a:solidFill>
                <a:srgbClr val="EC1C24">
                  <a:lumMod val="75000"/>
                </a:srgbClr>
              </a:solid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16" name="Line 17">
              <a:extLst>
                <a:ext uri="{FF2B5EF4-FFF2-40B4-BE49-F238E27FC236}">
                  <a16:creationId xmlns:a16="http://schemas.microsoft.com/office/drawing/2014/main" id="{50040D49-6DE8-0049-81BB-05A452015937}"/>
                </a:ext>
              </a:extLst>
            </p:cNvPr>
            <p:cNvSpPr>
              <a:spLocks noChangeShapeType="1"/>
            </p:cNvSpPr>
            <p:nvPr/>
          </p:nvSpPr>
          <p:spPr bwMode="auto">
            <a:xfrm flipV="1">
              <a:off x="8134256" y="2065973"/>
              <a:ext cx="81403" cy="18313"/>
            </a:xfrm>
            <a:prstGeom prst="line">
              <a:avLst/>
            </a:prstGeom>
            <a:noFill/>
            <a:ln w="25400">
              <a:solidFill>
                <a:srgbClr val="FFFFFF"/>
              </a:solid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17" name="Line 18">
              <a:extLst>
                <a:ext uri="{FF2B5EF4-FFF2-40B4-BE49-F238E27FC236}">
                  <a16:creationId xmlns:a16="http://schemas.microsoft.com/office/drawing/2014/main" id="{E87877C8-D26B-744C-A6C0-9A3CCA83D1C1}"/>
                </a:ext>
              </a:extLst>
            </p:cNvPr>
            <p:cNvSpPr>
              <a:spLocks noChangeShapeType="1"/>
            </p:cNvSpPr>
            <p:nvPr/>
          </p:nvSpPr>
          <p:spPr bwMode="auto">
            <a:xfrm>
              <a:off x="7825911" y="1536206"/>
              <a:ext cx="85103" cy="0"/>
            </a:xfrm>
            <a:prstGeom prst="line">
              <a:avLst/>
            </a:prstGeom>
            <a:noFill/>
            <a:ln w="25400">
              <a:solidFill>
                <a:srgbClr val="FFFFFF"/>
              </a:solid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18" name="Freeform 19">
              <a:extLst>
                <a:ext uri="{FF2B5EF4-FFF2-40B4-BE49-F238E27FC236}">
                  <a16:creationId xmlns:a16="http://schemas.microsoft.com/office/drawing/2014/main" id="{0FA1E182-4ED0-3445-A0F9-33541681F9A5}"/>
                </a:ext>
              </a:extLst>
            </p:cNvPr>
            <p:cNvSpPr>
              <a:spLocks/>
            </p:cNvSpPr>
            <p:nvPr/>
          </p:nvSpPr>
          <p:spPr bwMode="auto">
            <a:xfrm>
              <a:off x="7865379" y="1489115"/>
              <a:ext cx="55502" cy="211907"/>
            </a:xfrm>
            <a:custGeom>
              <a:avLst/>
              <a:gdLst>
                <a:gd name="T0" fmla="*/ 0 w 56"/>
                <a:gd name="T1" fmla="*/ 2147483647 h 216"/>
                <a:gd name="T2" fmla="*/ 0 w 56"/>
                <a:gd name="T3" fmla="*/ 0 h 216"/>
                <a:gd name="T4" fmla="*/ 2147483647 w 56"/>
                <a:gd name="T5" fmla="*/ 0 h 216"/>
                <a:gd name="T6" fmla="*/ 0 60000 65536"/>
                <a:gd name="T7" fmla="*/ 0 60000 65536"/>
                <a:gd name="T8" fmla="*/ 0 60000 65536"/>
                <a:gd name="T9" fmla="*/ 0 w 56"/>
                <a:gd name="T10" fmla="*/ 0 h 216"/>
                <a:gd name="T11" fmla="*/ 56 w 56"/>
                <a:gd name="T12" fmla="*/ 216 h 216"/>
              </a:gdLst>
              <a:ahLst/>
              <a:cxnLst>
                <a:cxn ang="T6">
                  <a:pos x="T0" y="T1"/>
                </a:cxn>
                <a:cxn ang="T7">
                  <a:pos x="T2" y="T3"/>
                </a:cxn>
                <a:cxn ang="T8">
                  <a:pos x="T4" y="T5"/>
                </a:cxn>
              </a:cxnLst>
              <a:rect l="T9" t="T10" r="T11" b="T12"/>
              <a:pathLst>
                <a:path w="56" h="216">
                  <a:moveTo>
                    <a:pt x="0" y="215"/>
                  </a:moveTo>
                  <a:lnTo>
                    <a:pt x="0" y="0"/>
                  </a:lnTo>
                  <a:lnTo>
                    <a:pt x="55" y="0"/>
                  </a:lnTo>
                </a:path>
              </a:pathLst>
            </a:custGeom>
            <a:noFill/>
            <a:ln w="25400" cap="rnd">
              <a:solidFill>
                <a:srgbClr val="EC1C24">
                  <a:lumMod val="75000"/>
                </a:srgbClr>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19" name="Oval 20">
              <a:extLst>
                <a:ext uri="{FF2B5EF4-FFF2-40B4-BE49-F238E27FC236}">
                  <a16:creationId xmlns:a16="http://schemas.microsoft.com/office/drawing/2014/main" id="{6460C4DE-7012-8A49-A8ED-45A34C68B345}"/>
                </a:ext>
              </a:extLst>
            </p:cNvPr>
            <p:cNvSpPr>
              <a:spLocks noChangeArrowheads="1"/>
            </p:cNvSpPr>
            <p:nvPr/>
          </p:nvSpPr>
          <p:spPr bwMode="auto">
            <a:xfrm rot="-60000">
              <a:off x="7233888" y="1383161"/>
              <a:ext cx="35768" cy="35318"/>
            </a:xfrm>
            <a:prstGeom prst="ellipse">
              <a:avLst/>
            </a:prstGeom>
            <a:solidFill>
              <a:srgbClr val="4D4D4D"/>
            </a:solidFill>
            <a:ln w="12700">
              <a:no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20" name="Freeform 19">
              <a:extLst>
                <a:ext uri="{FF2B5EF4-FFF2-40B4-BE49-F238E27FC236}">
                  <a16:creationId xmlns:a16="http://schemas.microsoft.com/office/drawing/2014/main" id="{37D55128-F5DA-F54B-8326-DC3F34D8170E}"/>
                </a:ext>
              </a:extLst>
            </p:cNvPr>
            <p:cNvSpPr>
              <a:spLocks/>
            </p:cNvSpPr>
            <p:nvPr/>
          </p:nvSpPr>
          <p:spPr bwMode="auto">
            <a:xfrm>
              <a:off x="5940555" y="2058125"/>
              <a:ext cx="2347873" cy="284939"/>
            </a:xfrm>
            <a:custGeom>
              <a:avLst/>
              <a:gdLst>
                <a:gd name="T0" fmla="*/ 0 w 2648"/>
                <a:gd name="T1" fmla="*/ 2147483647 h 323"/>
                <a:gd name="T2" fmla="*/ 2147483647 w 2648"/>
                <a:gd name="T3" fmla="*/ 2147483647 h 323"/>
                <a:gd name="T4" fmla="*/ 2147483647 w 2648"/>
                <a:gd name="T5" fmla="*/ 2147483647 h 323"/>
                <a:gd name="T6" fmla="*/ 2147483647 w 2648"/>
                <a:gd name="T7" fmla="*/ 2147483647 h 323"/>
                <a:gd name="T8" fmla="*/ 2147483647 w 2648"/>
                <a:gd name="T9" fmla="*/ 2147483647 h 323"/>
                <a:gd name="T10" fmla="*/ 2147483647 w 2648"/>
                <a:gd name="T11" fmla="*/ 2147483647 h 323"/>
                <a:gd name="T12" fmla="*/ 2147483647 w 2648"/>
                <a:gd name="T13" fmla="*/ 2147483647 h 323"/>
                <a:gd name="T14" fmla="*/ 2147483647 w 2648"/>
                <a:gd name="T15" fmla="*/ 0 h 323"/>
                <a:gd name="T16" fmla="*/ 0 60000 65536"/>
                <a:gd name="T17" fmla="*/ 0 60000 65536"/>
                <a:gd name="T18" fmla="*/ 0 60000 65536"/>
                <a:gd name="T19" fmla="*/ 0 60000 65536"/>
                <a:gd name="T20" fmla="*/ 0 60000 65536"/>
                <a:gd name="T21" fmla="*/ 0 60000 65536"/>
                <a:gd name="T22" fmla="*/ 0 60000 65536"/>
                <a:gd name="T23" fmla="*/ 0 60000 65536"/>
                <a:gd name="T24" fmla="*/ 0 w 2648"/>
                <a:gd name="T25" fmla="*/ 0 h 323"/>
                <a:gd name="T26" fmla="*/ 2648 w 2648"/>
                <a:gd name="T27" fmla="*/ 323 h 3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8" h="323">
                  <a:moveTo>
                    <a:pt x="0" y="323"/>
                  </a:moveTo>
                  <a:lnTo>
                    <a:pt x="193" y="260"/>
                  </a:lnTo>
                  <a:lnTo>
                    <a:pt x="187" y="260"/>
                  </a:lnTo>
                  <a:lnTo>
                    <a:pt x="825" y="199"/>
                  </a:lnTo>
                  <a:lnTo>
                    <a:pt x="2012" y="228"/>
                  </a:lnTo>
                  <a:lnTo>
                    <a:pt x="2222" y="72"/>
                  </a:lnTo>
                  <a:lnTo>
                    <a:pt x="2648" y="72"/>
                  </a:lnTo>
                  <a:lnTo>
                    <a:pt x="2648" y="0"/>
                  </a:lnTo>
                </a:path>
              </a:pathLst>
            </a:custGeom>
            <a:noFill/>
            <a:ln w="25400" cap="rnd">
              <a:solidFill>
                <a:srgbClr val="00FFFF"/>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21" name="Freeform 20">
              <a:extLst>
                <a:ext uri="{FF2B5EF4-FFF2-40B4-BE49-F238E27FC236}">
                  <a16:creationId xmlns:a16="http://schemas.microsoft.com/office/drawing/2014/main" id="{179CD43E-9FC1-A045-A801-8766076BF6B0}"/>
                </a:ext>
              </a:extLst>
            </p:cNvPr>
            <p:cNvSpPr>
              <a:spLocks/>
            </p:cNvSpPr>
            <p:nvPr/>
          </p:nvSpPr>
          <p:spPr bwMode="auto">
            <a:xfrm>
              <a:off x="6557311" y="1804360"/>
              <a:ext cx="1679315" cy="3483859"/>
            </a:xfrm>
            <a:custGeom>
              <a:avLst/>
              <a:gdLst>
                <a:gd name="T0" fmla="*/ 0 w 1913"/>
                <a:gd name="T1" fmla="*/ 2147483647 h 3700"/>
                <a:gd name="T2" fmla="*/ 2147483647 w 1913"/>
                <a:gd name="T3" fmla="*/ 2147483647 h 3700"/>
                <a:gd name="T4" fmla="*/ 2147483647 w 1913"/>
                <a:gd name="T5" fmla="*/ 2147483647 h 3700"/>
                <a:gd name="T6" fmla="*/ 2147483647 w 1913"/>
                <a:gd name="T7" fmla="*/ 2147483647 h 3700"/>
                <a:gd name="T8" fmla="*/ 2147483647 w 1913"/>
                <a:gd name="T9" fmla="*/ 2147483647 h 3700"/>
                <a:gd name="T10" fmla="*/ 2147483647 w 1913"/>
                <a:gd name="T11" fmla="*/ 2147483647 h 3700"/>
                <a:gd name="T12" fmla="*/ 2147483647 w 1913"/>
                <a:gd name="T13" fmla="*/ 2147483647 h 3700"/>
                <a:gd name="T14" fmla="*/ 2147483647 w 1913"/>
                <a:gd name="T15" fmla="*/ 0 h 3700"/>
                <a:gd name="T16" fmla="*/ 2147483647 w 1913"/>
                <a:gd name="T17" fmla="*/ 0 h 3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3"/>
                <a:gd name="T28" fmla="*/ 0 h 3700"/>
                <a:gd name="T29" fmla="*/ 1913 w 1913"/>
                <a:gd name="T30" fmla="*/ 3700 h 3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3" h="3700">
                  <a:moveTo>
                    <a:pt x="0" y="3700"/>
                  </a:moveTo>
                  <a:lnTo>
                    <a:pt x="1128" y="2584"/>
                  </a:lnTo>
                  <a:lnTo>
                    <a:pt x="1410" y="671"/>
                  </a:lnTo>
                  <a:lnTo>
                    <a:pt x="1432" y="557"/>
                  </a:lnTo>
                  <a:lnTo>
                    <a:pt x="1555" y="327"/>
                  </a:lnTo>
                  <a:lnTo>
                    <a:pt x="1639" y="183"/>
                  </a:lnTo>
                  <a:lnTo>
                    <a:pt x="1757" y="110"/>
                  </a:lnTo>
                  <a:lnTo>
                    <a:pt x="1853" y="0"/>
                  </a:lnTo>
                  <a:lnTo>
                    <a:pt x="1913" y="0"/>
                  </a:lnTo>
                </a:path>
              </a:pathLst>
            </a:custGeom>
            <a:noFill/>
            <a:ln w="25400" cap="rnd">
              <a:solidFill>
                <a:srgbClr val="00FFFF"/>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22" name="Freeform 21">
              <a:extLst>
                <a:ext uri="{FF2B5EF4-FFF2-40B4-BE49-F238E27FC236}">
                  <a16:creationId xmlns:a16="http://schemas.microsoft.com/office/drawing/2014/main" id="{84AFB722-2008-2445-BDF6-6C4A89183494}"/>
                </a:ext>
              </a:extLst>
            </p:cNvPr>
            <p:cNvSpPr>
              <a:spLocks/>
            </p:cNvSpPr>
            <p:nvPr/>
          </p:nvSpPr>
          <p:spPr bwMode="auto">
            <a:xfrm>
              <a:off x="6527161" y="1264126"/>
              <a:ext cx="1193912" cy="990210"/>
            </a:xfrm>
            <a:custGeom>
              <a:avLst/>
              <a:gdLst>
                <a:gd name="T0" fmla="*/ 0 w 1277"/>
                <a:gd name="T1" fmla="*/ 2147483647 h 1067"/>
                <a:gd name="T2" fmla="*/ 2147483647 w 1277"/>
                <a:gd name="T3" fmla="*/ 2147483647 h 1067"/>
                <a:gd name="T4" fmla="*/ 2147483647 w 1277"/>
                <a:gd name="T5" fmla="*/ 0 h 1067"/>
                <a:gd name="T6" fmla="*/ 0 60000 65536"/>
                <a:gd name="T7" fmla="*/ 0 60000 65536"/>
                <a:gd name="T8" fmla="*/ 0 60000 65536"/>
                <a:gd name="T9" fmla="*/ 0 w 1277"/>
                <a:gd name="T10" fmla="*/ 0 h 1067"/>
                <a:gd name="T11" fmla="*/ 1277 w 1277"/>
                <a:gd name="T12" fmla="*/ 1067 h 1067"/>
              </a:gdLst>
              <a:ahLst/>
              <a:cxnLst>
                <a:cxn ang="T6">
                  <a:pos x="T0" y="T1"/>
                </a:cxn>
                <a:cxn ang="T7">
                  <a:pos x="T2" y="T3"/>
                </a:cxn>
                <a:cxn ang="T8">
                  <a:pos x="T4" y="T5"/>
                </a:cxn>
              </a:cxnLst>
              <a:rect l="T9" t="T10" r="T11" b="T12"/>
              <a:pathLst>
                <a:path w="1277" h="1067">
                  <a:moveTo>
                    <a:pt x="0" y="1066"/>
                  </a:moveTo>
                  <a:lnTo>
                    <a:pt x="458" y="716"/>
                  </a:lnTo>
                  <a:lnTo>
                    <a:pt x="1276" y="0"/>
                  </a:lnTo>
                </a:path>
              </a:pathLst>
            </a:custGeom>
            <a:noFill/>
            <a:ln w="25400" cap="rnd">
              <a:solidFill>
                <a:srgbClr val="00FFFF"/>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23" name="Line 26">
              <a:extLst>
                <a:ext uri="{FF2B5EF4-FFF2-40B4-BE49-F238E27FC236}">
                  <a16:creationId xmlns:a16="http://schemas.microsoft.com/office/drawing/2014/main" id="{8B1B93F0-2318-3D40-9790-ECE0CC42FAC4}"/>
                </a:ext>
              </a:extLst>
            </p:cNvPr>
            <p:cNvSpPr>
              <a:spLocks noChangeShapeType="1"/>
            </p:cNvSpPr>
            <p:nvPr/>
          </p:nvSpPr>
          <p:spPr bwMode="auto">
            <a:xfrm flipH="1" flipV="1">
              <a:off x="7158652" y="1455105"/>
              <a:ext cx="167740" cy="162201"/>
            </a:xfrm>
            <a:prstGeom prst="line">
              <a:avLst/>
            </a:prstGeom>
            <a:noFill/>
            <a:ln w="25400">
              <a:solidFill>
                <a:srgbClr val="00FFFF"/>
              </a:solid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24" name="Freeform 23">
              <a:extLst>
                <a:ext uri="{FF2B5EF4-FFF2-40B4-BE49-F238E27FC236}">
                  <a16:creationId xmlns:a16="http://schemas.microsoft.com/office/drawing/2014/main" id="{717B63BA-EEC6-694D-85B6-EE9C77864469}"/>
                </a:ext>
              </a:extLst>
            </p:cNvPr>
            <p:cNvSpPr>
              <a:spLocks/>
            </p:cNvSpPr>
            <p:nvPr/>
          </p:nvSpPr>
          <p:spPr bwMode="auto">
            <a:xfrm>
              <a:off x="7536066" y="1381854"/>
              <a:ext cx="446484" cy="54939"/>
            </a:xfrm>
            <a:custGeom>
              <a:avLst/>
              <a:gdLst>
                <a:gd name="T0" fmla="*/ 0 w 456"/>
                <a:gd name="T1" fmla="*/ 2147483647 h 57"/>
                <a:gd name="T2" fmla="*/ 2147483647 w 456"/>
                <a:gd name="T3" fmla="*/ 2147483647 h 57"/>
                <a:gd name="T4" fmla="*/ 2147483647 w 456"/>
                <a:gd name="T5" fmla="*/ 2147483647 h 57"/>
                <a:gd name="T6" fmla="*/ 2147483647 w 456"/>
                <a:gd name="T7" fmla="*/ 0 h 57"/>
                <a:gd name="T8" fmla="*/ 0 60000 65536"/>
                <a:gd name="T9" fmla="*/ 0 60000 65536"/>
                <a:gd name="T10" fmla="*/ 0 60000 65536"/>
                <a:gd name="T11" fmla="*/ 0 60000 65536"/>
                <a:gd name="T12" fmla="*/ 0 w 456"/>
                <a:gd name="T13" fmla="*/ 0 h 57"/>
                <a:gd name="T14" fmla="*/ 456 w 456"/>
                <a:gd name="T15" fmla="*/ 57 h 57"/>
              </a:gdLst>
              <a:ahLst/>
              <a:cxnLst>
                <a:cxn ang="T8">
                  <a:pos x="T0" y="T1"/>
                </a:cxn>
                <a:cxn ang="T9">
                  <a:pos x="T2" y="T3"/>
                </a:cxn>
                <a:cxn ang="T10">
                  <a:pos x="T4" y="T5"/>
                </a:cxn>
                <a:cxn ang="T11">
                  <a:pos x="T6" y="T7"/>
                </a:cxn>
              </a:cxnLst>
              <a:rect l="T12" t="T13" r="T14" b="T15"/>
              <a:pathLst>
                <a:path w="456" h="57">
                  <a:moveTo>
                    <a:pt x="0" y="56"/>
                  </a:moveTo>
                  <a:lnTo>
                    <a:pt x="229" y="44"/>
                  </a:lnTo>
                  <a:lnTo>
                    <a:pt x="385" y="5"/>
                  </a:lnTo>
                  <a:lnTo>
                    <a:pt x="455" y="0"/>
                  </a:lnTo>
                </a:path>
              </a:pathLst>
            </a:custGeom>
            <a:noFill/>
            <a:ln w="25400" cap="rnd">
              <a:solidFill>
                <a:srgbClr val="00FFFF"/>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25" name="Freeform 24">
              <a:extLst>
                <a:ext uri="{FF2B5EF4-FFF2-40B4-BE49-F238E27FC236}">
                  <a16:creationId xmlns:a16="http://schemas.microsoft.com/office/drawing/2014/main" id="{DBE1CA8A-437D-4447-AF7A-D3CDF362872C}"/>
                </a:ext>
              </a:extLst>
            </p:cNvPr>
            <p:cNvSpPr>
              <a:spLocks/>
            </p:cNvSpPr>
            <p:nvPr/>
          </p:nvSpPr>
          <p:spPr bwMode="auto">
            <a:xfrm>
              <a:off x="7663105" y="1324298"/>
              <a:ext cx="197341" cy="65403"/>
            </a:xfrm>
            <a:custGeom>
              <a:avLst/>
              <a:gdLst>
                <a:gd name="T0" fmla="*/ 0 w 202"/>
                <a:gd name="T1" fmla="*/ 0 h 67"/>
                <a:gd name="T2" fmla="*/ 2147483647 w 202"/>
                <a:gd name="T3" fmla="*/ 2147483647 h 67"/>
                <a:gd name="T4" fmla="*/ 2147483647 w 202"/>
                <a:gd name="T5" fmla="*/ 2147483647 h 67"/>
                <a:gd name="T6" fmla="*/ 0 60000 65536"/>
                <a:gd name="T7" fmla="*/ 0 60000 65536"/>
                <a:gd name="T8" fmla="*/ 0 60000 65536"/>
                <a:gd name="T9" fmla="*/ 0 w 202"/>
                <a:gd name="T10" fmla="*/ 0 h 67"/>
                <a:gd name="T11" fmla="*/ 202 w 202"/>
                <a:gd name="T12" fmla="*/ 67 h 67"/>
              </a:gdLst>
              <a:ahLst/>
              <a:cxnLst>
                <a:cxn ang="T6">
                  <a:pos x="T0" y="T1"/>
                </a:cxn>
                <a:cxn ang="T7">
                  <a:pos x="T2" y="T3"/>
                </a:cxn>
                <a:cxn ang="T8">
                  <a:pos x="T4" y="T5"/>
                </a:cxn>
              </a:cxnLst>
              <a:rect l="T9" t="T10" r="T11" b="T12"/>
              <a:pathLst>
                <a:path w="202" h="67">
                  <a:moveTo>
                    <a:pt x="0" y="0"/>
                  </a:moveTo>
                  <a:lnTo>
                    <a:pt x="122" y="66"/>
                  </a:lnTo>
                  <a:lnTo>
                    <a:pt x="201" y="66"/>
                  </a:lnTo>
                </a:path>
              </a:pathLst>
            </a:custGeom>
            <a:noFill/>
            <a:ln w="25400" cap="rnd">
              <a:solidFill>
                <a:srgbClr val="00FFFF"/>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26" name="Freeform 25">
              <a:extLst>
                <a:ext uri="{FF2B5EF4-FFF2-40B4-BE49-F238E27FC236}">
                  <a16:creationId xmlns:a16="http://schemas.microsoft.com/office/drawing/2014/main" id="{9C367EB5-693D-CF47-92C3-60B1062EB6A3}"/>
                </a:ext>
              </a:extLst>
            </p:cNvPr>
            <p:cNvSpPr>
              <a:spLocks/>
            </p:cNvSpPr>
            <p:nvPr/>
          </p:nvSpPr>
          <p:spPr bwMode="auto">
            <a:xfrm>
              <a:off x="7843178" y="1391010"/>
              <a:ext cx="75236" cy="711589"/>
            </a:xfrm>
            <a:custGeom>
              <a:avLst/>
              <a:gdLst>
                <a:gd name="T0" fmla="*/ 2147483647 w 77"/>
                <a:gd name="T1" fmla="*/ 0 h 727"/>
                <a:gd name="T2" fmla="*/ 2147483647 w 77"/>
                <a:gd name="T3" fmla="*/ 2147483647 h 727"/>
                <a:gd name="T4" fmla="*/ 2147483647 w 77"/>
                <a:gd name="T5" fmla="*/ 2147483647 h 727"/>
                <a:gd name="T6" fmla="*/ 0 w 77"/>
                <a:gd name="T7" fmla="*/ 2147483647 h 727"/>
                <a:gd name="T8" fmla="*/ 2147483647 w 77"/>
                <a:gd name="T9" fmla="*/ 2147483647 h 727"/>
                <a:gd name="T10" fmla="*/ 2147483647 w 77"/>
                <a:gd name="T11" fmla="*/ 2147483647 h 727"/>
                <a:gd name="T12" fmla="*/ 2147483647 w 77"/>
                <a:gd name="T13" fmla="*/ 2147483647 h 727"/>
                <a:gd name="T14" fmla="*/ 0 60000 65536"/>
                <a:gd name="T15" fmla="*/ 0 60000 65536"/>
                <a:gd name="T16" fmla="*/ 0 60000 65536"/>
                <a:gd name="T17" fmla="*/ 0 60000 65536"/>
                <a:gd name="T18" fmla="*/ 0 60000 65536"/>
                <a:gd name="T19" fmla="*/ 0 60000 65536"/>
                <a:gd name="T20" fmla="*/ 0 60000 65536"/>
                <a:gd name="T21" fmla="*/ 0 w 77"/>
                <a:gd name="T22" fmla="*/ 0 h 727"/>
                <a:gd name="T23" fmla="*/ 77 w 77"/>
                <a:gd name="T24" fmla="*/ 727 h 7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727">
                  <a:moveTo>
                    <a:pt x="76" y="0"/>
                  </a:moveTo>
                  <a:lnTo>
                    <a:pt x="57" y="87"/>
                  </a:lnTo>
                  <a:lnTo>
                    <a:pt x="59" y="323"/>
                  </a:lnTo>
                  <a:lnTo>
                    <a:pt x="0" y="386"/>
                  </a:lnTo>
                  <a:lnTo>
                    <a:pt x="11" y="543"/>
                  </a:lnTo>
                  <a:lnTo>
                    <a:pt x="5" y="612"/>
                  </a:lnTo>
                  <a:lnTo>
                    <a:pt x="46" y="726"/>
                  </a:lnTo>
                </a:path>
              </a:pathLst>
            </a:custGeom>
            <a:noFill/>
            <a:ln w="25400" cap="rnd">
              <a:solidFill>
                <a:srgbClr val="00FFFF"/>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27" name="Freeform 26">
              <a:extLst>
                <a:ext uri="{FF2B5EF4-FFF2-40B4-BE49-F238E27FC236}">
                  <a16:creationId xmlns:a16="http://schemas.microsoft.com/office/drawing/2014/main" id="{5F57627B-19E5-DC43-9F02-3FBA6B24D867}"/>
                </a:ext>
              </a:extLst>
            </p:cNvPr>
            <p:cNvSpPr>
              <a:spLocks/>
            </p:cNvSpPr>
            <p:nvPr/>
          </p:nvSpPr>
          <p:spPr bwMode="auto">
            <a:xfrm>
              <a:off x="7903613" y="1672245"/>
              <a:ext cx="288611" cy="37934"/>
            </a:xfrm>
            <a:custGeom>
              <a:avLst/>
              <a:gdLst>
                <a:gd name="T0" fmla="*/ 0 w 295"/>
                <a:gd name="T1" fmla="*/ 2147483647 h 39"/>
                <a:gd name="T2" fmla="*/ 2147483647 w 295"/>
                <a:gd name="T3" fmla="*/ 0 h 39"/>
                <a:gd name="T4" fmla="*/ 2147483647 w 295"/>
                <a:gd name="T5" fmla="*/ 2147483647 h 39"/>
                <a:gd name="T6" fmla="*/ 0 60000 65536"/>
                <a:gd name="T7" fmla="*/ 0 60000 65536"/>
                <a:gd name="T8" fmla="*/ 0 60000 65536"/>
                <a:gd name="T9" fmla="*/ 0 w 295"/>
                <a:gd name="T10" fmla="*/ 0 h 39"/>
                <a:gd name="T11" fmla="*/ 295 w 295"/>
                <a:gd name="T12" fmla="*/ 39 h 39"/>
              </a:gdLst>
              <a:ahLst/>
              <a:cxnLst>
                <a:cxn ang="T6">
                  <a:pos x="T0" y="T1"/>
                </a:cxn>
                <a:cxn ang="T7">
                  <a:pos x="T2" y="T3"/>
                </a:cxn>
                <a:cxn ang="T8">
                  <a:pos x="T4" y="T5"/>
                </a:cxn>
              </a:cxnLst>
              <a:rect l="T9" t="T10" r="T11" b="T12"/>
              <a:pathLst>
                <a:path w="295" h="39">
                  <a:moveTo>
                    <a:pt x="0" y="6"/>
                  </a:moveTo>
                  <a:lnTo>
                    <a:pt x="294" y="0"/>
                  </a:lnTo>
                  <a:lnTo>
                    <a:pt x="294" y="38"/>
                  </a:lnTo>
                </a:path>
              </a:pathLst>
            </a:custGeom>
            <a:noFill/>
            <a:ln w="25400" cap="rnd">
              <a:solidFill>
                <a:srgbClr val="00FFFF"/>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28" name="Freeform 27">
              <a:extLst>
                <a:ext uri="{FF2B5EF4-FFF2-40B4-BE49-F238E27FC236}">
                  <a16:creationId xmlns:a16="http://schemas.microsoft.com/office/drawing/2014/main" id="{D9EB8F5C-B078-FC4E-956F-A94DB9253A65}"/>
                </a:ext>
              </a:extLst>
            </p:cNvPr>
            <p:cNvSpPr>
              <a:spLocks/>
            </p:cNvSpPr>
            <p:nvPr/>
          </p:nvSpPr>
          <p:spPr bwMode="auto">
            <a:xfrm>
              <a:off x="5997415" y="1264125"/>
              <a:ext cx="1668550" cy="1207058"/>
            </a:xfrm>
            <a:custGeom>
              <a:avLst/>
              <a:gdLst>
                <a:gd name="T0" fmla="*/ 0 w 1956"/>
                <a:gd name="T1" fmla="*/ 2147483647 h 1325"/>
                <a:gd name="T2" fmla="*/ 2147483647 w 1956"/>
                <a:gd name="T3" fmla="*/ 2147483647 h 1325"/>
                <a:gd name="T4" fmla="*/ 2147483647 w 1956"/>
                <a:gd name="T5" fmla="*/ 2147483647 h 1325"/>
                <a:gd name="T6" fmla="*/ 2147483647 w 1956"/>
                <a:gd name="T7" fmla="*/ 2147483647 h 1325"/>
                <a:gd name="T8" fmla="*/ 2147483647 w 1956"/>
                <a:gd name="T9" fmla="*/ 2147483647 h 1325"/>
                <a:gd name="T10" fmla="*/ 2147483647 w 1956"/>
                <a:gd name="T11" fmla="*/ 0 h 1325"/>
                <a:gd name="T12" fmla="*/ 0 60000 65536"/>
                <a:gd name="T13" fmla="*/ 0 60000 65536"/>
                <a:gd name="T14" fmla="*/ 0 60000 65536"/>
                <a:gd name="T15" fmla="*/ 0 60000 65536"/>
                <a:gd name="T16" fmla="*/ 0 60000 65536"/>
                <a:gd name="T17" fmla="*/ 0 60000 65536"/>
                <a:gd name="T18" fmla="*/ 0 w 1956"/>
                <a:gd name="T19" fmla="*/ 0 h 1325"/>
                <a:gd name="T20" fmla="*/ 1956 w 1956"/>
                <a:gd name="T21" fmla="*/ 1325 h 1325"/>
              </a:gdLst>
              <a:ahLst/>
              <a:cxnLst>
                <a:cxn ang="T12">
                  <a:pos x="T0" y="T1"/>
                </a:cxn>
                <a:cxn ang="T13">
                  <a:pos x="T2" y="T3"/>
                </a:cxn>
                <a:cxn ang="T14">
                  <a:pos x="T4" y="T5"/>
                </a:cxn>
                <a:cxn ang="T15">
                  <a:pos x="T6" y="T7"/>
                </a:cxn>
                <a:cxn ang="T16">
                  <a:pos x="T8" y="T9"/>
                </a:cxn>
                <a:cxn ang="T17">
                  <a:pos x="T10" y="T11"/>
                </a:cxn>
              </a:cxnLst>
              <a:rect l="T18" t="T19" r="T20" b="T21"/>
              <a:pathLst>
                <a:path w="1956" h="1325">
                  <a:moveTo>
                    <a:pt x="0" y="1325"/>
                  </a:moveTo>
                  <a:lnTo>
                    <a:pt x="811" y="1158"/>
                  </a:lnTo>
                  <a:lnTo>
                    <a:pt x="1875" y="787"/>
                  </a:lnTo>
                  <a:lnTo>
                    <a:pt x="1915" y="737"/>
                  </a:lnTo>
                  <a:lnTo>
                    <a:pt x="1926" y="61"/>
                  </a:lnTo>
                  <a:lnTo>
                    <a:pt x="1956" y="0"/>
                  </a:lnTo>
                </a:path>
              </a:pathLst>
            </a:custGeom>
            <a:noFill/>
            <a:ln w="25400" cap="rnd">
              <a:solidFill>
                <a:srgbClr val="3F3FFF"/>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29" name="Freeform 28">
              <a:extLst>
                <a:ext uri="{FF2B5EF4-FFF2-40B4-BE49-F238E27FC236}">
                  <a16:creationId xmlns:a16="http://schemas.microsoft.com/office/drawing/2014/main" id="{2A92F55F-0CBC-2B4B-9616-FC8F85E011B1}"/>
                </a:ext>
              </a:extLst>
            </p:cNvPr>
            <p:cNvSpPr>
              <a:spLocks/>
            </p:cNvSpPr>
            <p:nvPr/>
          </p:nvSpPr>
          <p:spPr bwMode="auto">
            <a:xfrm>
              <a:off x="7616237" y="1987489"/>
              <a:ext cx="661092" cy="224988"/>
            </a:xfrm>
            <a:custGeom>
              <a:avLst/>
              <a:gdLst>
                <a:gd name="T0" fmla="*/ 0 w 752"/>
                <a:gd name="T1" fmla="*/ 0 h 230"/>
                <a:gd name="T2" fmla="*/ 2147483647 w 752"/>
                <a:gd name="T3" fmla="*/ 2147483647 h 230"/>
                <a:gd name="T4" fmla="*/ 2147483647 w 752"/>
                <a:gd name="T5" fmla="*/ 2147483647 h 230"/>
                <a:gd name="T6" fmla="*/ 0 60000 65536"/>
                <a:gd name="T7" fmla="*/ 0 60000 65536"/>
                <a:gd name="T8" fmla="*/ 0 60000 65536"/>
                <a:gd name="T9" fmla="*/ 0 w 752"/>
                <a:gd name="T10" fmla="*/ 0 h 230"/>
                <a:gd name="T11" fmla="*/ 752 w 752"/>
                <a:gd name="T12" fmla="*/ 230 h 230"/>
              </a:gdLst>
              <a:ahLst/>
              <a:cxnLst>
                <a:cxn ang="T6">
                  <a:pos x="T0" y="T1"/>
                </a:cxn>
                <a:cxn ang="T7">
                  <a:pos x="T2" y="T3"/>
                </a:cxn>
                <a:cxn ang="T8">
                  <a:pos x="T4" y="T5"/>
                </a:cxn>
              </a:cxnLst>
              <a:rect l="T9" t="T10" r="T11" b="T12"/>
              <a:pathLst>
                <a:path w="752" h="230">
                  <a:moveTo>
                    <a:pt x="0" y="0"/>
                  </a:moveTo>
                  <a:lnTo>
                    <a:pt x="349" y="229"/>
                  </a:lnTo>
                  <a:lnTo>
                    <a:pt x="751" y="229"/>
                  </a:lnTo>
                </a:path>
              </a:pathLst>
            </a:custGeom>
            <a:noFill/>
            <a:ln w="25400" cap="rnd">
              <a:solidFill>
                <a:srgbClr val="3F3FFF"/>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30" name="Freeform 29">
              <a:extLst>
                <a:ext uri="{FF2B5EF4-FFF2-40B4-BE49-F238E27FC236}">
                  <a16:creationId xmlns:a16="http://schemas.microsoft.com/office/drawing/2014/main" id="{E41A1BA4-021A-8549-AF92-08BA0E46D79D}"/>
                </a:ext>
              </a:extLst>
            </p:cNvPr>
            <p:cNvSpPr>
              <a:spLocks/>
            </p:cNvSpPr>
            <p:nvPr/>
          </p:nvSpPr>
          <p:spPr bwMode="auto">
            <a:xfrm>
              <a:off x="7753141" y="2215093"/>
              <a:ext cx="185007" cy="245917"/>
            </a:xfrm>
            <a:custGeom>
              <a:avLst/>
              <a:gdLst>
                <a:gd name="T0" fmla="*/ 2147483647 w 188"/>
                <a:gd name="T1" fmla="*/ 0 h 252"/>
                <a:gd name="T2" fmla="*/ 2147483647 w 188"/>
                <a:gd name="T3" fmla="*/ 2147483647 h 252"/>
                <a:gd name="T4" fmla="*/ 2147483647 w 188"/>
                <a:gd name="T5" fmla="*/ 2147483647 h 252"/>
                <a:gd name="T6" fmla="*/ 0 w 188"/>
                <a:gd name="T7" fmla="*/ 2147483647 h 252"/>
                <a:gd name="T8" fmla="*/ 0 60000 65536"/>
                <a:gd name="T9" fmla="*/ 0 60000 65536"/>
                <a:gd name="T10" fmla="*/ 0 60000 65536"/>
                <a:gd name="T11" fmla="*/ 0 60000 65536"/>
                <a:gd name="T12" fmla="*/ 0 w 188"/>
                <a:gd name="T13" fmla="*/ 0 h 252"/>
                <a:gd name="T14" fmla="*/ 188 w 188"/>
                <a:gd name="T15" fmla="*/ 252 h 252"/>
              </a:gdLst>
              <a:ahLst/>
              <a:cxnLst>
                <a:cxn ang="T8">
                  <a:pos x="T0" y="T1"/>
                </a:cxn>
                <a:cxn ang="T9">
                  <a:pos x="T2" y="T3"/>
                </a:cxn>
                <a:cxn ang="T10">
                  <a:pos x="T4" y="T5"/>
                </a:cxn>
                <a:cxn ang="T11">
                  <a:pos x="T6" y="T7"/>
                </a:cxn>
              </a:cxnLst>
              <a:rect l="T12" t="T13" r="T14" b="T15"/>
              <a:pathLst>
                <a:path w="188" h="252">
                  <a:moveTo>
                    <a:pt x="90" y="0"/>
                  </a:moveTo>
                  <a:lnTo>
                    <a:pt x="150" y="81"/>
                  </a:lnTo>
                  <a:lnTo>
                    <a:pt x="187" y="249"/>
                  </a:lnTo>
                  <a:lnTo>
                    <a:pt x="0" y="251"/>
                  </a:lnTo>
                </a:path>
              </a:pathLst>
            </a:custGeom>
            <a:noFill/>
            <a:ln w="25400" cap="rnd">
              <a:solidFill>
                <a:srgbClr val="00FFFF"/>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31" name="Freeform 30">
              <a:extLst>
                <a:ext uri="{FF2B5EF4-FFF2-40B4-BE49-F238E27FC236}">
                  <a16:creationId xmlns:a16="http://schemas.microsoft.com/office/drawing/2014/main" id="{0605E756-C972-6C47-8410-55B30F38C00D}"/>
                </a:ext>
              </a:extLst>
            </p:cNvPr>
            <p:cNvSpPr>
              <a:spLocks/>
            </p:cNvSpPr>
            <p:nvPr/>
          </p:nvSpPr>
          <p:spPr bwMode="auto">
            <a:xfrm>
              <a:off x="6099178" y="1201340"/>
              <a:ext cx="199808" cy="177897"/>
            </a:xfrm>
            <a:custGeom>
              <a:avLst/>
              <a:gdLst>
                <a:gd name="T0" fmla="*/ 2147483647 w 205"/>
                <a:gd name="T1" fmla="*/ 0 h 182"/>
                <a:gd name="T2" fmla="*/ 2147483647 w 205"/>
                <a:gd name="T3" fmla="*/ 2147483647 h 182"/>
                <a:gd name="T4" fmla="*/ 0 w 205"/>
                <a:gd name="T5" fmla="*/ 2147483647 h 182"/>
                <a:gd name="T6" fmla="*/ 0 60000 65536"/>
                <a:gd name="T7" fmla="*/ 0 60000 65536"/>
                <a:gd name="T8" fmla="*/ 0 60000 65536"/>
                <a:gd name="T9" fmla="*/ 0 w 205"/>
                <a:gd name="T10" fmla="*/ 0 h 182"/>
                <a:gd name="T11" fmla="*/ 205 w 205"/>
                <a:gd name="T12" fmla="*/ 182 h 182"/>
              </a:gdLst>
              <a:ahLst/>
              <a:cxnLst>
                <a:cxn ang="T6">
                  <a:pos x="T0" y="T1"/>
                </a:cxn>
                <a:cxn ang="T7">
                  <a:pos x="T2" y="T3"/>
                </a:cxn>
                <a:cxn ang="T8">
                  <a:pos x="T4" y="T5"/>
                </a:cxn>
              </a:cxnLst>
              <a:rect l="T9" t="T10" r="T11" b="T12"/>
              <a:pathLst>
                <a:path w="205" h="182">
                  <a:moveTo>
                    <a:pt x="204" y="0"/>
                  </a:moveTo>
                  <a:lnTo>
                    <a:pt x="110" y="181"/>
                  </a:lnTo>
                  <a:lnTo>
                    <a:pt x="0" y="128"/>
                  </a:lnTo>
                </a:path>
              </a:pathLst>
            </a:custGeom>
            <a:noFill/>
            <a:ln w="25400" cap="rnd">
              <a:solidFill>
                <a:srgbClr val="FF00FF"/>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32" name="Line 35">
              <a:extLst>
                <a:ext uri="{FF2B5EF4-FFF2-40B4-BE49-F238E27FC236}">
                  <a16:creationId xmlns:a16="http://schemas.microsoft.com/office/drawing/2014/main" id="{318D8189-323C-4049-B555-08A8F18DE00F}"/>
                </a:ext>
              </a:extLst>
            </p:cNvPr>
            <p:cNvSpPr>
              <a:spLocks noChangeShapeType="1"/>
            </p:cNvSpPr>
            <p:nvPr/>
          </p:nvSpPr>
          <p:spPr bwMode="auto">
            <a:xfrm flipH="1" flipV="1">
              <a:off x="6144813" y="1273283"/>
              <a:ext cx="143072" cy="69328"/>
            </a:xfrm>
            <a:prstGeom prst="line">
              <a:avLst/>
            </a:prstGeom>
            <a:noFill/>
            <a:ln w="25400">
              <a:solidFill>
                <a:srgbClr val="FF00FF"/>
              </a:solid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33" name="Rectangle 32">
              <a:extLst>
                <a:ext uri="{FF2B5EF4-FFF2-40B4-BE49-F238E27FC236}">
                  <a16:creationId xmlns:a16="http://schemas.microsoft.com/office/drawing/2014/main" id="{66B78BDD-C8EF-C74A-BF1C-BBDA95BCA1A4}"/>
                </a:ext>
              </a:extLst>
            </p:cNvPr>
            <p:cNvSpPr>
              <a:spLocks noChangeArrowheads="1"/>
            </p:cNvSpPr>
            <p:nvPr/>
          </p:nvSpPr>
          <p:spPr bwMode="auto">
            <a:xfrm>
              <a:off x="6910743" y="1271976"/>
              <a:ext cx="567355" cy="159584"/>
            </a:xfrm>
            <a:prstGeom prst="rect">
              <a:avLst/>
            </a:prstGeom>
            <a:noFill/>
            <a:ln w="12700">
              <a:noFill/>
              <a:miter lim="800000"/>
              <a:headEnd/>
              <a:tailEnd/>
            </a:ln>
          </p:spPr>
          <p:txBody>
            <a:bodyPr wrap="none" lIns="74653" tIns="36671" rIns="74653" bIns="36671">
              <a:spAutoFit/>
            </a:bodyPr>
            <a:lstStyle/>
            <a:p>
              <a:pPr marL="0" marR="0" lvl="0" indent="0" algn="r" defTabSz="570586" eaLnBrk="0" fontAlgn="base" latinLnBrk="0" hangingPunct="0">
                <a:lnSpc>
                  <a:spcPct val="75000"/>
                </a:lnSpc>
                <a:spcBef>
                  <a:spcPct val="0"/>
                </a:spcBef>
                <a:spcAft>
                  <a:spcPct val="0"/>
                </a:spcAft>
                <a:buClrTx/>
                <a:buSzTx/>
                <a:buFontTx/>
                <a:buNone/>
                <a:tabLst/>
                <a:defRPr/>
              </a:pPr>
              <a:r>
                <a:rPr kumimoji="0" lang="en-US" sz="743" b="1" i="0" u="none" strike="noStrike" kern="0" cap="none" spc="0" normalizeH="0" baseline="0" noProof="0" dirty="0">
                  <a:ln>
                    <a:noFill/>
                  </a:ln>
                  <a:solidFill>
                    <a:prstClr val="black"/>
                  </a:solidFill>
                  <a:effectLst/>
                  <a:uLnTx/>
                  <a:uFillTx/>
                  <a:latin typeface="Arial"/>
                </a:rPr>
                <a:t>Rockford</a:t>
              </a:r>
            </a:p>
          </p:txBody>
        </p:sp>
        <p:sp>
          <p:nvSpPr>
            <p:cNvPr id="34" name="Oval 33">
              <a:extLst>
                <a:ext uri="{FF2B5EF4-FFF2-40B4-BE49-F238E27FC236}">
                  <a16:creationId xmlns:a16="http://schemas.microsoft.com/office/drawing/2014/main" id="{2BD929A7-0AF5-894B-9B77-1847E06F3A28}"/>
                </a:ext>
              </a:extLst>
            </p:cNvPr>
            <p:cNvSpPr>
              <a:spLocks noChangeArrowheads="1"/>
            </p:cNvSpPr>
            <p:nvPr/>
          </p:nvSpPr>
          <p:spPr bwMode="auto">
            <a:xfrm rot="-60000">
              <a:off x="8038052" y="2056817"/>
              <a:ext cx="34535" cy="36626"/>
            </a:xfrm>
            <a:prstGeom prst="ellipse">
              <a:avLst/>
            </a:prstGeom>
            <a:solidFill>
              <a:srgbClr val="4D4D4D"/>
            </a:solidFill>
            <a:ln w="12700">
              <a:no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35" name="Rectangle 34">
              <a:extLst>
                <a:ext uri="{FF2B5EF4-FFF2-40B4-BE49-F238E27FC236}">
                  <a16:creationId xmlns:a16="http://schemas.microsoft.com/office/drawing/2014/main" id="{461CE8AB-9E5F-7146-9AE1-589E4AC675FC}"/>
                </a:ext>
              </a:extLst>
            </p:cNvPr>
            <p:cNvSpPr>
              <a:spLocks noChangeArrowheads="1"/>
            </p:cNvSpPr>
            <p:nvPr/>
          </p:nvSpPr>
          <p:spPr bwMode="auto">
            <a:xfrm>
              <a:off x="7332559" y="3041793"/>
              <a:ext cx="737562" cy="159584"/>
            </a:xfrm>
            <a:prstGeom prst="rect">
              <a:avLst/>
            </a:prstGeom>
            <a:noFill/>
            <a:ln w="12700">
              <a:noFill/>
              <a:miter lim="800000"/>
              <a:headEnd/>
              <a:tailEnd/>
            </a:ln>
          </p:spPr>
          <p:txBody>
            <a:bodyPr wrap="none" lIns="74653" tIns="36671" rIns="74653" bIns="36671">
              <a:spAutoFit/>
            </a:bodyPr>
            <a:lstStyle/>
            <a:p>
              <a:pPr marL="0" marR="0" lvl="0" indent="0" defTabSz="570586" eaLnBrk="0" fontAlgn="base" latinLnBrk="0" hangingPunct="0">
                <a:lnSpc>
                  <a:spcPct val="75000"/>
                </a:lnSpc>
                <a:spcBef>
                  <a:spcPct val="0"/>
                </a:spcBef>
                <a:spcAft>
                  <a:spcPct val="0"/>
                </a:spcAft>
                <a:buClrTx/>
                <a:buSzTx/>
                <a:buFontTx/>
                <a:buNone/>
                <a:tabLst/>
                <a:defRPr/>
              </a:pPr>
              <a:r>
                <a:rPr kumimoji="0" lang="en-US" sz="743" b="1" i="0" u="none" strike="noStrike" kern="0" cap="none" spc="0" normalizeH="0" baseline="0" noProof="0" dirty="0">
                  <a:ln>
                    <a:noFill/>
                  </a:ln>
                  <a:solidFill>
                    <a:prstClr val="black"/>
                  </a:solidFill>
                  <a:effectLst/>
                  <a:uLnTx/>
                  <a:uFillTx/>
                  <a:latin typeface="Arial"/>
                </a:rPr>
                <a:t>Bloomington</a:t>
              </a:r>
            </a:p>
          </p:txBody>
        </p:sp>
        <p:sp>
          <p:nvSpPr>
            <p:cNvPr id="36" name="Oval 35">
              <a:extLst>
                <a:ext uri="{FF2B5EF4-FFF2-40B4-BE49-F238E27FC236}">
                  <a16:creationId xmlns:a16="http://schemas.microsoft.com/office/drawing/2014/main" id="{62F20C6F-099C-FD45-819D-7F03B155AF88}"/>
                </a:ext>
              </a:extLst>
            </p:cNvPr>
            <p:cNvSpPr>
              <a:spLocks noChangeArrowheads="1"/>
            </p:cNvSpPr>
            <p:nvPr/>
          </p:nvSpPr>
          <p:spPr bwMode="auto">
            <a:xfrm rot="-60000">
              <a:off x="7316524" y="3098040"/>
              <a:ext cx="35768" cy="35317"/>
            </a:xfrm>
            <a:prstGeom prst="ellipse">
              <a:avLst/>
            </a:prstGeom>
            <a:solidFill>
              <a:srgbClr val="4D4D4D"/>
            </a:solidFill>
            <a:ln w="12700">
              <a:no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37" name="Freeform 36">
              <a:extLst>
                <a:ext uri="{FF2B5EF4-FFF2-40B4-BE49-F238E27FC236}">
                  <a16:creationId xmlns:a16="http://schemas.microsoft.com/office/drawing/2014/main" id="{4F776CD0-E250-1A40-AC3D-49C2BB082195}"/>
                </a:ext>
              </a:extLst>
            </p:cNvPr>
            <p:cNvSpPr>
              <a:spLocks/>
            </p:cNvSpPr>
            <p:nvPr/>
          </p:nvSpPr>
          <p:spPr bwMode="auto">
            <a:xfrm>
              <a:off x="5711897" y="2315815"/>
              <a:ext cx="313279" cy="1622005"/>
            </a:xfrm>
            <a:custGeom>
              <a:avLst/>
              <a:gdLst>
                <a:gd name="T0" fmla="*/ 2147483647 w 320"/>
                <a:gd name="T1" fmla="*/ 0 h 1657"/>
                <a:gd name="T2" fmla="*/ 2147483647 w 320"/>
                <a:gd name="T3" fmla="*/ 2147483647 h 1657"/>
                <a:gd name="T4" fmla="*/ 2147483647 w 320"/>
                <a:gd name="T5" fmla="*/ 2147483647 h 1657"/>
                <a:gd name="T6" fmla="*/ 2147483647 w 320"/>
                <a:gd name="T7" fmla="*/ 2147483647 h 1657"/>
                <a:gd name="T8" fmla="*/ 2147483647 w 320"/>
                <a:gd name="T9" fmla="*/ 2147483647 h 1657"/>
                <a:gd name="T10" fmla="*/ 2147483647 w 320"/>
                <a:gd name="T11" fmla="*/ 2147483647 h 1657"/>
                <a:gd name="T12" fmla="*/ 2147483647 w 320"/>
                <a:gd name="T13" fmla="*/ 2147483647 h 1657"/>
                <a:gd name="T14" fmla="*/ 2147483647 w 320"/>
                <a:gd name="T15" fmla="*/ 2147483647 h 1657"/>
                <a:gd name="T16" fmla="*/ 2147483647 w 320"/>
                <a:gd name="T17" fmla="*/ 2147483647 h 1657"/>
                <a:gd name="T18" fmla="*/ 2147483647 w 320"/>
                <a:gd name="T19" fmla="*/ 2147483647 h 1657"/>
                <a:gd name="T20" fmla="*/ 2147483647 w 320"/>
                <a:gd name="T21" fmla="*/ 2147483647 h 1657"/>
                <a:gd name="T22" fmla="*/ 0 w 320"/>
                <a:gd name="T23" fmla="*/ 2147483647 h 1657"/>
                <a:gd name="T24" fmla="*/ 2147483647 w 320"/>
                <a:gd name="T25" fmla="*/ 2147483647 h 1657"/>
                <a:gd name="T26" fmla="*/ 2147483647 w 320"/>
                <a:gd name="T27" fmla="*/ 2147483647 h 1657"/>
                <a:gd name="T28" fmla="*/ 2147483647 w 320"/>
                <a:gd name="T29" fmla="*/ 2147483647 h 1657"/>
                <a:gd name="T30" fmla="*/ 2147483647 w 320"/>
                <a:gd name="T31" fmla="*/ 2147483647 h 1657"/>
                <a:gd name="T32" fmla="*/ 2147483647 w 320"/>
                <a:gd name="T33" fmla="*/ 2147483647 h 1657"/>
                <a:gd name="T34" fmla="*/ 2147483647 w 320"/>
                <a:gd name="T35" fmla="*/ 2147483647 h 1657"/>
                <a:gd name="T36" fmla="*/ 2147483647 w 320"/>
                <a:gd name="T37" fmla="*/ 2147483647 h 1657"/>
                <a:gd name="T38" fmla="*/ 2147483647 w 320"/>
                <a:gd name="T39" fmla="*/ 2147483647 h 16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0"/>
                <a:gd name="T61" fmla="*/ 0 h 1657"/>
                <a:gd name="T62" fmla="*/ 320 w 320"/>
                <a:gd name="T63" fmla="*/ 1657 h 16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0" h="1657">
                  <a:moveTo>
                    <a:pt x="317" y="0"/>
                  </a:moveTo>
                  <a:lnTo>
                    <a:pt x="319" y="399"/>
                  </a:lnTo>
                  <a:lnTo>
                    <a:pt x="284" y="399"/>
                  </a:lnTo>
                  <a:lnTo>
                    <a:pt x="216" y="513"/>
                  </a:lnTo>
                  <a:lnTo>
                    <a:pt x="198" y="656"/>
                  </a:lnTo>
                  <a:lnTo>
                    <a:pt x="154" y="658"/>
                  </a:lnTo>
                  <a:lnTo>
                    <a:pt x="154" y="707"/>
                  </a:lnTo>
                  <a:lnTo>
                    <a:pt x="84" y="710"/>
                  </a:lnTo>
                  <a:lnTo>
                    <a:pt x="86" y="858"/>
                  </a:lnTo>
                  <a:lnTo>
                    <a:pt x="30" y="858"/>
                  </a:lnTo>
                  <a:lnTo>
                    <a:pt x="32" y="968"/>
                  </a:lnTo>
                  <a:lnTo>
                    <a:pt x="0" y="968"/>
                  </a:lnTo>
                  <a:lnTo>
                    <a:pt x="2" y="1186"/>
                  </a:lnTo>
                  <a:lnTo>
                    <a:pt x="35" y="1186"/>
                  </a:lnTo>
                  <a:lnTo>
                    <a:pt x="37" y="1216"/>
                  </a:lnTo>
                  <a:lnTo>
                    <a:pt x="81" y="1216"/>
                  </a:lnTo>
                  <a:lnTo>
                    <a:pt x="81" y="1252"/>
                  </a:lnTo>
                  <a:lnTo>
                    <a:pt x="116" y="1250"/>
                  </a:lnTo>
                  <a:lnTo>
                    <a:pt x="119" y="1459"/>
                  </a:lnTo>
                  <a:lnTo>
                    <a:pt x="270" y="1656"/>
                  </a:lnTo>
                </a:path>
              </a:pathLst>
            </a:custGeom>
            <a:noFill/>
            <a:ln w="25400" cap="rnd">
              <a:solidFill>
                <a:srgbClr val="FFFFFF"/>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38" name="Freeform 37">
              <a:extLst>
                <a:ext uri="{FF2B5EF4-FFF2-40B4-BE49-F238E27FC236}">
                  <a16:creationId xmlns:a16="http://schemas.microsoft.com/office/drawing/2014/main" id="{3D8AC5BF-E1E5-834C-86E1-C31D6217C52E}"/>
                </a:ext>
              </a:extLst>
            </p:cNvPr>
            <p:cNvSpPr>
              <a:spLocks/>
            </p:cNvSpPr>
            <p:nvPr/>
          </p:nvSpPr>
          <p:spPr bwMode="auto">
            <a:xfrm>
              <a:off x="6438068" y="2018882"/>
              <a:ext cx="1611086" cy="256382"/>
            </a:xfrm>
            <a:custGeom>
              <a:avLst/>
              <a:gdLst>
                <a:gd name="T0" fmla="*/ 0 w 2346"/>
                <a:gd name="T1" fmla="*/ 0 h 522"/>
                <a:gd name="T2" fmla="*/ 2147483647 w 2346"/>
                <a:gd name="T3" fmla="*/ 2147483647 h 522"/>
                <a:gd name="T4" fmla="*/ 2147483647 w 2346"/>
                <a:gd name="T5" fmla="*/ 2147483647 h 522"/>
                <a:gd name="T6" fmla="*/ 2147483647 w 2346"/>
                <a:gd name="T7" fmla="*/ 2147483647 h 522"/>
                <a:gd name="T8" fmla="*/ 2147483647 w 2346"/>
                <a:gd name="T9" fmla="*/ 2147483647 h 522"/>
                <a:gd name="T10" fmla="*/ 2147483647 w 2346"/>
                <a:gd name="T11" fmla="*/ 2147483647 h 522"/>
                <a:gd name="T12" fmla="*/ 2147483647 w 2346"/>
                <a:gd name="T13" fmla="*/ 2147483647 h 522"/>
                <a:gd name="T14" fmla="*/ 0 60000 65536"/>
                <a:gd name="T15" fmla="*/ 0 60000 65536"/>
                <a:gd name="T16" fmla="*/ 0 60000 65536"/>
                <a:gd name="T17" fmla="*/ 0 60000 65536"/>
                <a:gd name="T18" fmla="*/ 0 60000 65536"/>
                <a:gd name="T19" fmla="*/ 0 60000 65536"/>
                <a:gd name="T20" fmla="*/ 0 60000 65536"/>
                <a:gd name="T21" fmla="*/ 0 w 2346"/>
                <a:gd name="T22" fmla="*/ 0 h 522"/>
                <a:gd name="T23" fmla="*/ 2346 w 234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6" h="522">
                  <a:moveTo>
                    <a:pt x="0" y="0"/>
                  </a:moveTo>
                  <a:lnTo>
                    <a:pt x="1302" y="426"/>
                  </a:lnTo>
                  <a:lnTo>
                    <a:pt x="1638" y="486"/>
                  </a:lnTo>
                  <a:lnTo>
                    <a:pt x="2214" y="462"/>
                  </a:lnTo>
                  <a:lnTo>
                    <a:pt x="2256" y="522"/>
                  </a:lnTo>
                  <a:lnTo>
                    <a:pt x="2310" y="516"/>
                  </a:lnTo>
                  <a:lnTo>
                    <a:pt x="2346" y="468"/>
                  </a:lnTo>
                </a:path>
              </a:pathLst>
            </a:custGeom>
            <a:noFill/>
            <a:ln w="25400">
              <a:solidFill>
                <a:srgbClr val="007DB9"/>
              </a:solid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grpSp>
          <p:nvGrpSpPr>
            <p:cNvPr id="39" name="Group 38">
              <a:extLst>
                <a:ext uri="{FF2B5EF4-FFF2-40B4-BE49-F238E27FC236}">
                  <a16:creationId xmlns:a16="http://schemas.microsoft.com/office/drawing/2014/main" id="{2C6800F4-3398-984F-B1B7-A4B3DA1FE548}"/>
                </a:ext>
              </a:extLst>
            </p:cNvPr>
            <p:cNvGrpSpPr>
              <a:grpSpLocks/>
            </p:cNvGrpSpPr>
            <p:nvPr/>
          </p:nvGrpSpPr>
          <p:grpSpPr bwMode="auto">
            <a:xfrm>
              <a:off x="7039572" y="1437084"/>
              <a:ext cx="573643" cy="1534954"/>
              <a:chOff x="4289" y="841"/>
              <a:chExt cx="586" cy="1570"/>
            </a:xfrm>
          </p:grpSpPr>
          <p:sp>
            <p:nvSpPr>
              <p:cNvPr id="63" name="AutoShape 43">
                <a:extLst>
                  <a:ext uri="{FF2B5EF4-FFF2-40B4-BE49-F238E27FC236}">
                    <a16:creationId xmlns:a16="http://schemas.microsoft.com/office/drawing/2014/main" id="{EDB07EAB-9F7F-B34B-92D2-E552E7CA742B}"/>
                  </a:ext>
                </a:extLst>
              </p:cNvPr>
              <p:cNvSpPr>
                <a:spLocks noChangeArrowheads="1"/>
              </p:cNvSpPr>
              <p:nvPr/>
            </p:nvSpPr>
            <p:spPr bwMode="auto">
              <a:xfrm>
                <a:off x="4286" y="841"/>
                <a:ext cx="59" cy="98"/>
              </a:xfrm>
              <a:prstGeom prst="flowChartDecision">
                <a:avLst/>
              </a:prstGeom>
              <a:solidFill>
                <a:srgbClr val="4D4D4D"/>
              </a:solidFill>
              <a:ln w="12700">
                <a:solidFill>
                  <a:srgbClr val="4D4D4D"/>
                </a:solidFill>
                <a:miter lim="800000"/>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64" name="AutoShape 44">
                <a:extLst>
                  <a:ext uri="{FF2B5EF4-FFF2-40B4-BE49-F238E27FC236}">
                    <a16:creationId xmlns:a16="http://schemas.microsoft.com/office/drawing/2014/main" id="{C5A12262-B091-AC40-B23B-54E9603954F0}"/>
                  </a:ext>
                </a:extLst>
              </p:cNvPr>
              <p:cNvSpPr>
                <a:spLocks noChangeArrowheads="1"/>
              </p:cNvSpPr>
              <p:nvPr/>
            </p:nvSpPr>
            <p:spPr bwMode="auto">
              <a:xfrm>
                <a:off x="4445" y="1589"/>
                <a:ext cx="59" cy="99"/>
              </a:xfrm>
              <a:prstGeom prst="flowChartDecision">
                <a:avLst/>
              </a:prstGeom>
              <a:solidFill>
                <a:srgbClr val="4D4D4D"/>
              </a:solidFill>
              <a:ln w="12700">
                <a:solidFill>
                  <a:srgbClr val="4D4D4D"/>
                </a:solidFill>
                <a:miter lim="800000"/>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65" name="AutoShape 45">
                <a:extLst>
                  <a:ext uri="{FF2B5EF4-FFF2-40B4-BE49-F238E27FC236}">
                    <a16:creationId xmlns:a16="http://schemas.microsoft.com/office/drawing/2014/main" id="{DC00D8C5-D712-1E48-B273-EF6174ADD47A}"/>
                  </a:ext>
                </a:extLst>
              </p:cNvPr>
              <p:cNvSpPr>
                <a:spLocks noChangeArrowheads="1"/>
              </p:cNvSpPr>
              <p:nvPr/>
            </p:nvSpPr>
            <p:spPr bwMode="auto">
              <a:xfrm>
                <a:off x="4557" y="1914"/>
                <a:ext cx="59" cy="99"/>
              </a:xfrm>
              <a:prstGeom prst="flowChartDecision">
                <a:avLst/>
              </a:prstGeom>
              <a:solidFill>
                <a:srgbClr val="4D4D4D"/>
              </a:solidFill>
              <a:ln w="12700">
                <a:solidFill>
                  <a:srgbClr val="4D4D4D"/>
                </a:solidFill>
                <a:miter lim="800000"/>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66" name="AutoShape 46">
                <a:extLst>
                  <a:ext uri="{FF2B5EF4-FFF2-40B4-BE49-F238E27FC236}">
                    <a16:creationId xmlns:a16="http://schemas.microsoft.com/office/drawing/2014/main" id="{4F7EABB6-6B8C-3341-B6D2-796C8564FA03}"/>
                  </a:ext>
                </a:extLst>
              </p:cNvPr>
              <p:cNvSpPr>
                <a:spLocks noChangeArrowheads="1"/>
              </p:cNvSpPr>
              <p:nvPr/>
            </p:nvSpPr>
            <p:spPr bwMode="auto">
              <a:xfrm>
                <a:off x="4816" y="2046"/>
                <a:ext cx="59" cy="98"/>
              </a:xfrm>
              <a:prstGeom prst="flowChartDecision">
                <a:avLst/>
              </a:prstGeom>
              <a:solidFill>
                <a:srgbClr val="4D4D4D"/>
              </a:solidFill>
              <a:ln w="12700">
                <a:solidFill>
                  <a:srgbClr val="4D4D4D"/>
                </a:solidFill>
                <a:miter lim="800000"/>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67" name="AutoShape 47">
                <a:extLst>
                  <a:ext uri="{FF2B5EF4-FFF2-40B4-BE49-F238E27FC236}">
                    <a16:creationId xmlns:a16="http://schemas.microsoft.com/office/drawing/2014/main" id="{8B6C84D6-F261-B04B-A1FD-CF6E0643AE76}"/>
                  </a:ext>
                </a:extLst>
              </p:cNvPr>
              <p:cNvSpPr>
                <a:spLocks noChangeArrowheads="1"/>
              </p:cNvSpPr>
              <p:nvPr/>
            </p:nvSpPr>
            <p:spPr bwMode="auto">
              <a:xfrm>
                <a:off x="4617" y="2177"/>
                <a:ext cx="59" cy="98"/>
              </a:xfrm>
              <a:prstGeom prst="flowChartDecision">
                <a:avLst/>
              </a:prstGeom>
              <a:solidFill>
                <a:srgbClr val="4D4D4D"/>
              </a:solidFill>
              <a:ln w="12700">
                <a:solidFill>
                  <a:srgbClr val="4D4D4D"/>
                </a:solidFill>
                <a:miter lim="800000"/>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68" name="AutoShape 48">
                <a:extLst>
                  <a:ext uri="{FF2B5EF4-FFF2-40B4-BE49-F238E27FC236}">
                    <a16:creationId xmlns:a16="http://schemas.microsoft.com/office/drawing/2014/main" id="{E904FA0D-5D0B-504E-8734-7D42ECCCB210}"/>
                  </a:ext>
                </a:extLst>
              </p:cNvPr>
              <p:cNvSpPr>
                <a:spLocks noChangeArrowheads="1"/>
              </p:cNvSpPr>
              <p:nvPr/>
            </p:nvSpPr>
            <p:spPr bwMode="auto">
              <a:xfrm>
                <a:off x="4709" y="2275"/>
                <a:ext cx="60" cy="96"/>
              </a:xfrm>
              <a:prstGeom prst="flowChartDecision">
                <a:avLst/>
              </a:prstGeom>
              <a:solidFill>
                <a:srgbClr val="4D4D4D"/>
              </a:solidFill>
              <a:ln w="12700">
                <a:solidFill>
                  <a:srgbClr val="4D4D4D"/>
                </a:solidFill>
                <a:miter lim="800000"/>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69" name="AutoShape 49">
                <a:extLst>
                  <a:ext uri="{FF2B5EF4-FFF2-40B4-BE49-F238E27FC236}">
                    <a16:creationId xmlns:a16="http://schemas.microsoft.com/office/drawing/2014/main" id="{DF27C5FB-CAB5-6349-9937-8053A9247C3F}"/>
                  </a:ext>
                </a:extLst>
              </p:cNvPr>
              <p:cNvSpPr>
                <a:spLocks noChangeArrowheads="1"/>
              </p:cNvSpPr>
              <p:nvPr/>
            </p:nvSpPr>
            <p:spPr bwMode="auto">
              <a:xfrm>
                <a:off x="4617" y="2314"/>
                <a:ext cx="59" cy="99"/>
              </a:xfrm>
              <a:prstGeom prst="flowChartDecision">
                <a:avLst/>
              </a:prstGeom>
              <a:solidFill>
                <a:srgbClr val="4D4D4D"/>
              </a:solidFill>
              <a:ln w="12700">
                <a:solidFill>
                  <a:srgbClr val="4D4D4D"/>
                </a:solidFill>
                <a:miter lim="800000"/>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grpSp>
        <p:sp>
          <p:nvSpPr>
            <p:cNvPr id="40" name="Freeform 50">
              <a:extLst>
                <a:ext uri="{FF2B5EF4-FFF2-40B4-BE49-F238E27FC236}">
                  <a16:creationId xmlns:a16="http://schemas.microsoft.com/office/drawing/2014/main" id="{BDE61B19-12E1-4447-B3C1-6A89D868A6B7}"/>
                </a:ext>
              </a:extLst>
            </p:cNvPr>
            <p:cNvSpPr>
              <a:spLocks/>
            </p:cNvSpPr>
            <p:nvPr/>
          </p:nvSpPr>
          <p:spPr bwMode="auto">
            <a:xfrm>
              <a:off x="6265684" y="1330838"/>
              <a:ext cx="1853771" cy="378032"/>
            </a:xfrm>
            <a:custGeom>
              <a:avLst/>
              <a:gdLst>
                <a:gd name="T0" fmla="*/ 0 w 1896"/>
                <a:gd name="T1" fmla="*/ 0 h 388"/>
                <a:gd name="T2" fmla="*/ 2147483647 w 1896"/>
                <a:gd name="T3" fmla="*/ 2147483647 h 388"/>
                <a:gd name="T4" fmla="*/ 2147483647 w 1896"/>
                <a:gd name="T5" fmla="*/ 2147483647 h 388"/>
                <a:gd name="T6" fmla="*/ 2147483647 w 1896"/>
                <a:gd name="T7" fmla="*/ 2147483647 h 388"/>
                <a:gd name="T8" fmla="*/ 2147483647 w 1896"/>
                <a:gd name="T9" fmla="*/ 2147483647 h 388"/>
                <a:gd name="T10" fmla="*/ 2147483647 w 1896"/>
                <a:gd name="T11" fmla="*/ 2147483647 h 388"/>
                <a:gd name="T12" fmla="*/ 2147483647 w 1896"/>
                <a:gd name="T13" fmla="*/ 2147483647 h 388"/>
                <a:gd name="T14" fmla="*/ 2147483647 w 1896"/>
                <a:gd name="T15" fmla="*/ 2147483647 h 388"/>
                <a:gd name="T16" fmla="*/ 2147483647 w 1896"/>
                <a:gd name="T17" fmla="*/ 2147483647 h 388"/>
                <a:gd name="T18" fmla="*/ 2147483647 w 1896"/>
                <a:gd name="T19" fmla="*/ 2147483647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6"/>
                <a:gd name="T31" fmla="*/ 0 h 388"/>
                <a:gd name="T32" fmla="*/ 1896 w 1896"/>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6" h="388">
                  <a:moveTo>
                    <a:pt x="0" y="0"/>
                  </a:moveTo>
                  <a:lnTo>
                    <a:pt x="154" y="54"/>
                  </a:lnTo>
                  <a:lnTo>
                    <a:pt x="372" y="141"/>
                  </a:lnTo>
                  <a:lnTo>
                    <a:pt x="895" y="311"/>
                  </a:lnTo>
                  <a:lnTo>
                    <a:pt x="1276" y="305"/>
                  </a:lnTo>
                  <a:lnTo>
                    <a:pt x="1409" y="325"/>
                  </a:lnTo>
                  <a:lnTo>
                    <a:pt x="1459" y="344"/>
                  </a:lnTo>
                  <a:lnTo>
                    <a:pt x="1511" y="352"/>
                  </a:lnTo>
                  <a:lnTo>
                    <a:pt x="1561" y="387"/>
                  </a:lnTo>
                  <a:lnTo>
                    <a:pt x="1895" y="382"/>
                  </a:lnTo>
                </a:path>
              </a:pathLst>
            </a:custGeom>
            <a:noFill/>
            <a:ln w="25400" cap="rnd">
              <a:solidFill>
                <a:srgbClr val="EC1C24">
                  <a:lumMod val="75000"/>
                </a:srgbClr>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41" name="Freeform 51">
              <a:extLst>
                <a:ext uri="{FF2B5EF4-FFF2-40B4-BE49-F238E27FC236}">
                  <a16:creationId xmlns:a16="http://schemas.microsoft.com/office/drawing/2014/main" id="{940843A6-DBD8-0A4A-9FCA-B9F3CE57365C}"/>
                </a:ext>
              </a:extLst>
            </p:cNvPr>
            <p:cNvSpPr>
              <a:spLocks/>
            </p:cNvSpPr>
            <p:nvPr/>
          </p:nvSpPr>
          <p:spPr bwMode="auto">
            <a:xfrm>
              <a:off x="7362160" y="1703638"/>
              <a:ext cx="769629" cy="837164"/>
            </a:xfrm>
            <a:custGeom>
              <a:avLst/>
              <a:gdLst>
                <a:gd name="T0" fmla="*/ 0 w 787"/>
                <a:gd name="T1" fmla="*/ 2147483647 h 856"/>
                <a:gd name="T2" fmla="*/ 2147483647 w 787"/>
                <a:gd name="T3" fmla="*/ 2147483647 h 856"/>
                <a:gd name="T4" fmla="*/ 2147483647 w 787"/>
                <a:gd name="T5" fmla="*/ 2147483647 h 856"/>
                <a:gd name="T6" fmla="*/ 2147483647 w 787"/>
                <a:gd name="T7" fmla="*/ 2147483647 h 856"/>
                <a:gd name="T8" fmla="*/ 2147483647 w 787"/>
                <a:gd name="T9" fmla="*/ 2147483647 h 856"/>
                <a:gd name="T10" fmla="*/ 2147483647 w 787"/>
                <a:gd name="T11" fmla="*/ 2147483647 h 856"/>
                <a:gd name="T12" fmla="*/ 2147483647 w 787"/>
                <a:gd name="T13" fmla="*/ 2147483647 h 856"/>
                <a:gd name="T14" fmla="*/ 2147483647 w 787"/>
                <a:gd name="T15" fmla="*/ 2147483647 h 856"/>
                <a:gd name="T16" fmla="*/ 2147483647 w 787"/>
                <a:gd name="T17" fmla="*/ 2147483647 h 856"/>
                <a:gd name="T18" fmla="*/ 2147483647 w 787"/>
                <a:gd name="T19" fmla="*/ 2147483647 h 856"/>
                <a:gd name="T20" fmla="*/ 2147483647 w 787"/>
                <a:gd name="T21" fmla="*/ 2147483647 h 856"/>
                <a:gd name="T22" fmla="*/ 2147483647 w 787"/>
                <a:gd name="T23" fmla="*/ 2147483647 h 856"/>
                <a:gd name="T24" fmla="*/ 2147483647 w 787"/>
                <a:gd name="T25" fmla="*/ 2147483647 h 856"/>
                <a:gd name="T26" fmla="*/ 2147483647 w 787"/>
                <a:gd name="T27" fmla="*/ 0 h 8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7"/>
                <a:gd name="T43" fmla="*/ 0 h 856"/>
                <a:gd name="T44" fmla="*/ 787 w 787"/>
                <a:gd name="T45" fmla="*/ 856 h 8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7" h="856">
                  <a:moveTo>
                    <a:pt x="0" y="855"/>
                  </a:moveTo>
                  <a:lnTo>
                    <a:pt x="472" y="685"/>
                  </a:lnTo>
                  <a:lnTo>
                    <a:pt x="519" y="697"/>
                  </a:lnTo>
                  <a:lnTo>
                    <a:pt x="786" y="503"/>
                  </a:lnTo>
                  <a:lnTo>
                    <a:pt x="784" y="331"/>
                  </a:lnTo>
                  <a:lnTo>
                    <a:pt x="746" y="331"/>
                  </a:lnTo>
                  <a:lnTo>
                    <a:pt x="684" y="262"/>
                  </a:lnTo>
                  <a:lnTo>
                    <a:pt x="673" y="218"/>
                  </a:lnTo>
                  <a:lnTo>
                    <a:pt x="717" y="175"/>
                  </a:lnTo>
                  <a:lnTo>
                    <a:pt x="714" y="128"/>
                  </a:lnTo>
                  <a:lnTo>
                    <a:pt x="689" y="126"/>
                  </a:lnTo>
                  <a:lnTo>
                    <a:pt x="689" y="83"/>
                  </a:lnTo>
                  <a:lnTo>
                    <a:pt x="706" y="78"/>
                  </a:lnTo>
                  <a:lnTo>
                    <a:pt x="727" y="0"/>
                  </a:lnTo>
                </a:path>
              </a:pathLst>
            </a:custGeom>
            <a:noFill/>
            <a:ln w="25400" cap="rnd">
              <a:solidFill>
                <a:srgbClr val="EC1C24">
                  <a:lumMod val="75000"/>
                </a:srgbClr>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42" name="Freeform 52">
              <a:extLst>
                <a:ext uri="{FF2B5EF4-FFF2-40B4-BE49-F238E27FC236}">
                  <a16:creationId xmlns:a16="http://schemas.microsoft.com/office/drawing/2014/main" id="{BDAF76C5-41BE-5C4E-A1F2-49937057AB21}"/>
                </a:ext>
              </a:extLst>
            </p:cNvPr>
            <p:cNvSpPr>
              <a:spLocks/>
            </p:cNvSpPr>
            <p:nvPr/>
          </p:nvSpPr>
          <p:spPr bwMode="auto">
            <a:xfrm>
              <a:off x="7068615" y="1532281"/>
              <a:ext cx="130738" cy="100722"/>
            </a:xfrm>
            <a:custGeom>
              <a:avLst/>
              <a:gdLst>
                <a:gd name="T0" fmla="*/ 0 w 133"/>
                <a:gd name="T1" fmla="*/ 2147483647 h 104"/>
                <a:gd name="T2" fmla="*/ 2147483647 w 133"/>
                <a:gd name="T3" fmla="*/ 0 h 104"/>
                <a:gd name="T4" fmla="*/ 2147483647 w 133"/>
                <a:gd name="T5" fmla="*/ 2147483647 h 104"/>
                <a:gd name="T6" fmla="*/ 0 60000 65536"/>
                <a:gd name="T7" fmla="*/ 0 60000 65536"/>
                <a:gd name="T8" fmla="*/ 0 60000 65536"/>
                <a:gd name="T9" fmla="*/ 0 w 133"/>
                <a:gd name="T10" fmla="*/ 0 h 104"/>
                <a:gd name="T11" fmla="*/ 133 w 133"/>
                <a:gd name="T12" fmla="*/ 104 h 104"/>
              </a:gdLst>
              <a:ahLst/>
              <a:cxnLst>
                <a:cxn ang="T6">
                  <a:pos x="T0" y="T1"/>
                </a:cxn>
                <a:cxn ang="T7">
                  <a:pos x="T2" y="T3"/>
                </a:cxn>
                <a:cxn ang="T8">
                  <a:pos x="T4" y="T5"/>
                </a:cxn>
              </a:cxnLst>
              <a:rect l="T9" t="T10" r="T11" b="T12"/>
              <a:pathLst>
                <a:path w="133" h="104">
                  <a:moveTo>
                    <a:pt x="0" y="2"/>
                  </a:moveTo>
                  <a:lnTo>
                    <a:pt x="130" y="0"/>
                  </a:lnTo>
                  <a:lnTo>
                    <a:pt x="132" y="103"/>
                  </a:lnTo>
                </a:path>
              </a:pathLst>
            </a:custGeom>
            <a:noFill/>
            <a:ln w="25400" cap="rnd">
              <a:solidFill>
                <a:srgbClr val="EC1C24">
                  <a:lumMod val="75000"/>
                </a:srgbClr>
              </a:solidFill>
              <a:round/>
              <a:headEnd/>
              <a:tailEnd/>
            </a:ln>
          </p:spPr>
          <p:txBody>
            <a:bodyP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43" name="Rectangle 59">
              <a:extLst>
                <a:ext uri="{FF2B5EF4-FFF2-40B4-BE49-F238E27FC236}">
                  <a16:creationId xmlns:a16="http://schemas.microsoft.com/office/drawing/2014/main" id="{47B3084F-3C2D-C949-896F-2605C519EC38}"/>
                </a:ext>
              </a:extLst>
            </p:cNvPr>
            <p:cNvSpPr>
              <a:spLocks noChangeArrowheads="1"/>
            </p:cNvSpPr>
            <p:nvPr/>
          </p:nvSpPr>
          <p:spPr bwMode="auto">
            <a:xfrm>
              <a:off x="7321661" y="1870627"/>
              <a:ext cx="608056" cy="159584"/>
            </a:xfrm>
            <a:prstGeom prst="rect">
              <a:avLst/>
            </a:prstGeom>
            <a:noFill/>
            <a:ln w="12700">
              <a:noFill/>
              <a:miter lim="800000"/>
              <a:headEnd/>
              <a:tailEnd/>
            </a:ln>
          </p:spPr>
          <p:txBody>
            <a:bodyPr wrap="none" lIns="74653" tIns="36671" rIns="74653" bIns="36671">
              <a:spAutoFit/>
            </a:bodyPr>
            <a:lstStyle/>
            <a:p>
              <a:pPr marL="0" marR="0" lvl="0" indent="0" algn="r" defTabSz="570586" eaLnBrk="0" fontAlgn="base" latinLnBrk="0" hangingPunct="0">
                <a:lnSpc>
                  <a:spcPct val="75000"/>
                </a:lnSpc>
                <a:spcBef>
                  <a:spcPct val="0"/>
                </a:spcBef>
                <a:spcAft>
                  <a:spcPct val="0"/>
                </a:spcAft>
                <a:buClrTx/>
                <a:buSzTx/>
                <a:buFontTx/>
                <a:buNone/>
                <a:tabLst/>
                <a:defRPr/>
              </a:pPr>
              <a:r>
                <a:rPr kumimoji="0" lang="en-US" sz="743" b="1" i="0" u="none" strike="noStrike" kern="0" cap="none" spc="0" normalizeH="0" baseline="0" noProof="0" dirty="0">
                  <a:ln>
                    <a:noFill/>
                  </a:ln>
                  <a:solidFill>
                    <a:prstClr val="black"/>
                  </a:solidFill>
                  <a:effectLst/>
                  <a:uLnTx/>
                  <a:uFillTx/>
                  <a:latin typeface="Arial"/>
                </a:rPr>
                <a:t>Naperville</a:t>
              </a:r>
            </a:p>
          </p:txBody>
        </p:sp>
        <p:sp>
          <p:nvSpPr>
            <p:cNvPr id="44" name="Oval 60">
              <a:extLst>
                <a:ext uri="{FF2B5EF4-FFF2-40B4-BE49-F238E27FC236}">
                  <a16:creationId xmlns:a16="http://schemas.microsoft.com/office/drawing/2014/main" id="{F3D0F2A7-9136-FF48-B81B-B170F3927B10}"/>
                </a:ext>
              </a:extLst>
            </p:cNvPr>
            <p:cNvSpPr>
              <a:spLocks noChangeArrowheads="1"/>
            </p:cNvSpPr>
            <p:nvPr/>
          </p:nvSpPr>
          <p:spPr bwMode="auto">
            <a:xfrm rot="-60000">
              <a:off x="7902381" y="1945631"/>
              <a:ext cx="38234" cy="36626"/>
            </a:xfrm>
            <a:prstGeom prst="ellipse">
              <a:avLst/>
            </a:prstGeom>
            <a:solidFill>
              <a:srgbClr val="4D4D4D"/>
            </a:solidFill>
            <a:ln w="12700">
              <a:no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45" name="Rectangle 61">
              <a:extLst>
                <a:ext uri="{FF2B5EF4-FFF2-40B4-BE49-F238E27FC236}">
                  <a16:creationId xmlns:a16="http://schemas.microsoft.com/office/drawing/2014/main" id="{73BA9B3E-E760-0A41-8521-26FCDF89DD8C}"/>
                </a:ext>
              </a:extLst>
            </p:cNvPr>
            <p:cNvSpPr>
              <a:spLocks noChangeArrowheads="1"/>
            </p:cNvSpPr>
            <p:nvPr/>
          </p:nvSpPr>
          <p:spPr bwMode="auto">
            <a:xfrm>
              <a:off x="7986250" y="2007110"/>
              <a:ext cx="400848" cy="159584"/>
            </a:xfrm>
            <a:prstGeom prst="rect">
              <a:avLst/>
            </a:prstGeom>
            <a:noFill/>
            <a:ln w="12700">
              <a:noFill/>
              <a:miter lim="800000"/>
              <a:headEnd/>
              <a:tailEnd/>
            </a:ln>
          </p:spPr>
          <p:txBody>
            <a:bodyPr wrap="none" lIns="74653" tIns="36671" rIns="74653" bIns="36671">
              <a:spAutoFit/>
            </a:bodyPr>
            <a:lstStyle/>
            <a:p>
              <a:pPr marL="0" marR="0" lvl="0" indent="0" algn="ctr" defTabSz="570586" eaLnBrk="0" fontAlgn="base" latinLnBrk="0" hangingPunct="0">
                <a:lnSpc>
                  <a:spcPct val="75000"/>
                </a:lnSpc>
                <a:spcBef>
                  <a:spcPct val="0"/>
                </a:spcBef>
                <a:spcAft>
                  <a:spcPct val="0"/>
                </a:spcAft>
                <a:buClrTx/>
                <a:buSzTx/>
                <a:buFontTx/>
                <a:buNone/>
                <a:tabLst/>
                <a:defRPr/>
              </a:pPr>
              <a:r>
                <a:rPr kumimoji="0" lang="en-US" sz="743" b="1" i="0" u="none" strike="noStrike" kern="0" cap="none" spc="0" normalizeH="0" baseline="0" noProof="0" dirty="0">
                  <a:ln>
                    <a:noFill/>
                  </a:ln>
                  <a:solidFill>
                    <a:prstClr val="black"/>
                  </a:solidFill>
                  <a:effectLst/>
                  <a:uLnTx/>
                  <a:uFillTx/>
                  <a:latin typeface="Arial"/>
                </a:rPr>
                <a:t>Joliet</a:t>
              </a:r>
            </a:p>
          </p:txBody>
        </p:sp>
        <p:sp>
          <p:nvSpPr>
            <p:cNvPr id="46" name="Oval 62">
              <a:extLst>
                <a:ext uri="{FF2B5EF4-FFF2-40B4-BE49-F238E27FC236}">
                  <a16:creationId xmlns:a16="http://schemas.microsoft.com/office/drawing/2014/main" id="{BE06BBCE-023C-DB46-85EF-73B7CDD4065C}"/>
                </a:ext>
              </a:extLst>
            </p:cNvPr>
            <p:cNvSpPr>
              <a:spLocks noChangeArrowheads="1"/>
            </p:cNvSpPr>
            <p:nvPr/>
          </p:nvSpPr>
          <p:spPr bwMode="auto">
            <a:xfrm rot="-60000">
              <a:off x="8216892" y="1803052"/>
              <a:ext cx="37001" cy="36626"/>
            </a:xfrm>
            <a:prstGeom prst="ellipse">
              <a:avLst/>
            </a:prstGeom>
            <a:solidFill>
              <a:srgbClr val="4D4D4D"/>
            </a:solidFill>
            <a:ln w="12700">
              <a:no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47" name="Rectangle 63">
              <a:extLst>
                <a:ext uri="{FF2B5EF4-FFF2-40B4-BE49-F238E27FC236}">
                  <a16:creationId xmlns:a16="http://schemas.microsoft.com/office/drawing/2014/main" id="{ADF289DB-A06E-384B-BD12-F687ED634CA0}"/>
                </a:ext>
              </a:extLst>
            </p:cNvPr>
            <p:cNvSpPr>
              <a:spLocks noChangeArrowheads="1"/>
            </p:cNvSpPr>
            <p:nvPr/>
          </p:nvSpPr>
          <p:spPr bwMode="auto">
            <a:xfrm>
              <a:off x="8208259" y="1753345"/>
              <a:ext cx="525420" cy="159584"/>
            </a:xfrm>
            <a:prstGeom prst="rect">
              <a:avLst/>
            </a:prstGeom>
            <a:noFill/>
            <a:ln w="12700">
              <a:noFill/>
              <a:miter lim="800000"/>
              <a:headEnd/>
              <a:tailEnd/>
            </a:ln>
          </p:spPr>
          <p:txBody>
            <a:bodyPr wrap="none" lIns="74653" tIns="36671" rIns="74653" bIns="36671">
              <a:spAutoFit/>
            </a:bodyPr>
            <a:lstStyle/>
            <a:p>
              <a:pPr marL="0" marR="0" lvl="0" indent="0" defTabSz="570586" eaLnBrk="0" fontAlgn="base" latinLnBrk="0" hangingPunct="0">
                <a:lnSpc>
                  <a:spcPct val="75000"/>
                </a:lnSpc>
                <a:spcBef>
                  <a:spcPct val="0"/>
                </a:spcBef>
                <a:spcAft>
                  <a:spcPct val="0"/>
                </a:spcAft>
                <a:buClrTx/>
                <a:buSzTx/>
                <a:buFontTx/>
                <a:buNone/>
                <a:tabLst/>
                <a:defRPr/>
              </a:pPr>
              <a:r>
                <a:rPr kumimoji="0" lang="en-US" sz="743" b="1" i="0" u="none" strike="noStrike" kern="0" cap="none" spc="0" normalizeH="0" baseline="0" noProof="0" dirty="0">
                  <a:ln>
                    <a:noFill/>
                  </a:ln>
                  <a:solidFill>
                    <a:prstClr val="black"/>
                  </a:solidFill>
                  <a:effectLst/>
                  <a:uLnTx/>
                  <a:uFillTx/>
                  <a:latin typeface="Arial"/>
                </a:rPr>
                <a:t>Chicago</a:t>
              </a:r>
            </a:p>
          </p:txBody>
        </p:sp>
        <p:sp>
          <p:nvSpPr>
            <p:cNvPr id="48" name="Rectangle 64">
              <a:extLst>
                <a:ext uri="{FF2B5EF4-FFF2-40B4-BE49-F238E27FC236}">
                  <a16:creationId xmlns:a16="http://schemas.microsoft.com/office/drawing/2014/main" id="{21201E7D-E606-7545-9028-0073781E9EDF}"/>
                </a:ext>
              </a:extLst>
            </p:cNvPr>
            <p:cNvSpPr>
              <a:spLocks noChangeArrowheads="1"/>
            </p:cNvSpPr>
            <p:nvPr/>
          </p:nvSpPr>
          <p:spPr bwMode="auto">
            <a:xfrm>
              <a:off x="6571562" y="2794568"/>
              <a:ext cx="442784" cy="159584"/>
            </a:xfrm>
            <a:prstGeom prst="rect">
              <a:avLst/>
            </a:prstGeom>
            <a:noFill/>
            <a:ln w="12700">
              <a:noFill/>
              <a:miter lim="800000"/>
              <a:headEnd/>
              <a:tailEnd/>
            </a:ln>
          </p:spPr>
          <p:txBody>
            <a:bodyPr wrap="none" lIns="74653" tIns="36671" rIns="74653" bIns="36671">
              <a:spAutoFit/>
            </a:bodyPr>
            <a:lstStyle/>
            <a:p>
              <a:pPr marL="0" marR="0" lvl="0" indent="0" algn="r" defTabSz="570586" eaLnBrk="0" fontAlgn="base" latinLnBrk="0" hangingPunct="0">
                <a:lnSpc>
                  <a:spcPct val="75000"/>
                </a:lnSpc>
                <a:spcBef>
                  <a:spcPct val="0"/>
                </a:spcBef>
                <a:spcAft>
                  <a:spcPct val="0"/>
                </a:spcAft>
                <a:buClrTx/>
                <a:buSzTx/>
                <a:buFontTx/>
                <a:buNone/>
                <a:tabLst/>
                <a:defRPr/>
              </a:pPr>
              <a:r>
                <a:rPr kumimoji="0" lang="en-US" sz="743" b="1" i="0" u="none" strike="noStrike" kern="0" cap="none" spc="0" normalizeH="0" baseline="0" noProof="0" dirty="0">
                  <a:ln>
                    <a:noFill/>
                  </a:ln>
                  <a:solidFill>
                    <a:prstClr val="black"/>
                  </a:solidFill>
                  <a:effectLst/>
                  <a:uLnTx/>
                  <a:uFillTx/>
                  <a:latin typeface="Arial"/>
                </a:rPr>
                <a:t>Peoria</a:t>
              </a:r>
            </a:p>
          </p:txBody>
        </p:sp>
        <p:sp>
          <p:nvSpPr>
            <p:cNvPr id="49" name="Oval 65">
              <a:extLst>
                <a:ext uri="{FF2B5EF4-FFF2-40B4-BE49-F238E27FC236}">
                  <a16:creationId xmlns:a16="http://schemas.microsoft.com/office/drawing/2014/main" id="{72484CCE-23C7-1049-BDEA-DB7AFB8BAEAC}"/>
                </a:ext>
              </a:extLst>
            </p:cNvPr>
            <p:cNvSpPr>
              <a:spLocks noChangeArrowheads="1"/>
            </p:cNvSpPr>
            <p:nvPr/>
          </p:nvSpPr>
          <p:spPr bwMode="auto">
            <a:xfrm rot="-60000">
              <a:off x="6979812" y="2841658"/>
              <a:ext cx="37001" cy="37934"/>
            </a:xfrm>
            <a:prstGeom prst="ellipse">
              <a:avLst/>
            </a:prstGeom>
            <a:solidFill>
              <a:srgbClr val="4D4D4D"/>
            </a:solidFill>
            <a:ln w="12700">
              <a:no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50" name="Oval 66">
              <a:extLst>
                <a:ext uri="{FF2B5EF4-FFF2-40B4-BE49-F238E27FC236}">
                  <a16:creationId xmlns:a16="http://schemas.microsoft.com/office/drawing/2014/main" id="{2EC14EFB-2F9C-8F4D-9B0E-0CE2F029FDBF}"/>
                </a:ext>
              </a:extLst>
            </p:cNvPr>
            <p:cNvSpPr>
              <a:spLocks noChangeArrowheads="1"/>
            </p:cNvSpPr>
            <p:nvPr/>
          </p:nvSpPr>
          <p:spPr bwMode="auto">
            <a:xfrm rot="-60000">
              <a:off x="6974878" y="3804397"/>
              <a:ext cx="38234" cy="35317"/>
            </a:xfrm>
            <a:prstGeom prst="ellipse">
              <a:avLst/>
            </a:prstGeom>
            <a:solidFill>
              <a:srgbClr val="4D4D4D"/>
            </a:solidFill>
            <a:ln w="12700">
              <a:no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51" name="Rectangle 67">
              <a:extLst>
                <a:ext uri="{FF2B5EF4-FFF2-40B4-BE49-F238E27FC236}">
                  <a16:creationId xmlns:a16="http://schemas.microsoft.com/office/drawing/2014/main" id="{F605D06F-D7FD-F64C-8F69-C690AAA8728E}"/>
                </a:ext>
              </a:extLst>
            </p:cNvPr>
            <p:cNvSpPr>
              <a:spLocks noChangeArrowheads="1"/>
            </p:cNvSpPr>
            <p:nvPr/>
          </p:nvSpPr>
          <p:spPr bwMode="auto">
            <a:xfrm>
              <a:off x="6676400" y="3685362"/>
              <a:ext cx="649991" cy="160893"/>
            </a:xfrm>
            <a:prstGeom prst="rect">
              <a:avLst/>
            </a:prstGeom>
            <a:noFill/>
            <a:ln w="12700">
              <a:noFill/>
              <a:miter lim="800000"/>
              <a:headEnd/>
              <a:tailEnd/>
            </a:ln>
          </p:spPr>
          <p:txBody>
            <a:bodyPr wrap="none" lIns="74653" tIns="36671" rIns="74653" bIns="36671">
              <a:spAutoFit/>
            </a:bodyPr>
            <a:lstStyle/>
            <a:p>
              <a:pPr marL="0" marR="0" lvl="0" indent="0" algn="ctr" defTabSz="570586" eaLnBrk="0" fontAlgn="base" latinLnBrk="0" hangingPunct="0">
                <a:lnSpc>
                  <a:spcPct val="75000"/>
                </a:lnSpc>
                <a:spcBef>
                  <a:spcPct val="0"/>
                </a:spcBef>
                <a:spcAft>
                  <a:spcPct val="0"/>
                </a:spcAft>
                <a:buClrTx/>
                <a:buSzTx/>
                <a:buFontTx/>
                <a:buNone/>
                <a:tabLst/>
                <a:defRPr/>
              </a:pPr>
              <a:r>
                <a:rPr kumimoji="0" lang="en-US" sz="743" b="1" i="0" u="none" strike="noStrike" kern="0" cap="none" spc="0" normalizeH="0" baseline="0" noProof="0" dirty="0">
                  <a:ln>
                    <a:noFill/>
                  </a:ln>
                  <a:solidFill>
                    <a:prstClr val="black"/>
                  </a:solidFill>
                  <a:effectLst/>
                  <a:uLnTx/>
                  <a:uFillTx/>
                  <a:latin typeface="Arial"/>
                </a:rPr>
                <a:t>Springfield</a:t>
              </a:r>
            </a:p>
          </p:txBody>
        </p:sp>
        <p:sp>
          <p:nvSpPr>
            <p:cNvPr id="52" name="Rectangle 68">
              <a:extLst>
                <a:ext uri="{FF2B5EF4-FFF2-40B4-BE49-F238E27FC236}">
                  <a16:creationId xmlns:a16="http://schemas.microsoft.com/office/drawing/2014/main" id="{CAA5F40D-7F91-1645-B212-FF38E9884308}"/>
                </a:ext>
              </a:extLst>
            </p:cNvPr>
            <p:cNvSpPr>
              <a:spLocks noChangeArrowheads="1"/>
            </p:cNvSpPr>
            <p:nvPr/>
          </p:nvSpPr>
          <p:spPr bwMode="auto">
            <a:xfrm>
              <a:off x="3788438" y="4523893"/>
              <a:ext cx="2356374" cy="1873485"/>
            </a:xfrm>
            <a:prstGeom prst="rect">
              <a:avLst/>
            </a:prstGeom>
            <a:noFill/>
            <a:ln w="28575">
              <a:solidFill>
                <a:srgbClr val="4D4D4D"/>
              </a:solidFill>
              <a:miter lim="800000"/>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Candara" panose="020E0502030303020204" pitchFamily="34" charset="0"/>
              </a:endParaRPr>
            </a:p>
          </p:txBody>
        </p:sp>
        <p:sp>
          <p:nvSpPr>
            <p:cNvPr id="53" name="Line 69">
              <a:extLst>
                <a:ext uri="{FF2B5EF4-FFF2-40B4-BE49-F238E27FC236}">
                  <a16:creationId xmlns:a16="http://schemas.microsoft.com/office/drawing/2014/main" id="{B3F3BEC0-1832-CF41-81D5-912A6306E8B2}"/>
                </a:ext>
              </a:extLst>
            </p:cNvPr>
            <p:cNvSpPr>
              <a:spLocks noChangeShapeType="1"/>
            </p:cNvSpPr>
            <p:nvPr/>
          </p:nvSpPr>
          <p:spPr bwMode="auto">
            <a:xfrm flipH="1">
              <a:off x="3944462" y="5804723"/>
              <a:ext cx="186240" cy="0"/>
            </a:xfrm>
            <a:prstGeom prst="line">
              <a:avLst/>
            </a:prstGeom>
            <a:noFill/>
            <a:ln w="25400">
              <a:solidFill>
                <a:srgbClr val="00FFFF"/>
              </a:solid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54" name="Line 70">
              <a:extLst>
                <a:ext uri="{FF2B5EF4-FFF2-40B4-BE49-F238E27FC236}">
                  <a16:creationId xmlns:a16="http://schemas.microsoft.com/office/drawing/2014/main" id="{18609878-9BFB-4941-AB3A-134C572E0893}"/>
                </a:ext>
              </a:extLst>
            </p:cNvPr>
            <p:cNvSpPr>
              <a:spLocks noChangeShapeType="1"/>
            </p:cNvSpPr>
            <p:nvPr/>
          </p:nvSpPr>
          <p:spPr bwMode="auto">
            <a:xfrm flipH="1">
              <a:off x="3944462" y="5953732"/>
              <a:ext cx="186240" cy="0"/>
            </a:xfrm>
            <a:prstGeom prst="line">
              <a:avLst/>
            </a:prstGeom>
            <a:noFill/>
            <a:ln w="25400">
              <a:solidFill>
                <a:srgbClr val="FF00FF"/>
              </a:solid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55" name="Line 74">
              <a:extLst>
                <a:ext uri="{FF2B5EF4-FFF2-40B4-BE49-F238E27FC236}">
                  <a16:creationId xmlns:a16="http://schemas.microsoft.com/office/drawing/2014/main" id="{EC97B042-036E-DA40-B13E-85F7E24D53D5}"/>
                </a:ext>
              </a:extLst>
            </p:cNvPr>
            <p:cNvSpPr>
              <a:spLocks noChangeShapeType="1"/>
            </p:cNvSpPr>
            <p:nvPr/>
          </p:nvSpPr>
          <p:spPr bwMode="auto">
            <a:xfrm flipH="1">
              <a:off x="3944462" y="6104608"/>
              <a:ext cx="186240" cy="0"/>
            </a:xfrm>
            <a:prstGeom prst="line">
              <a:avLst/>
            </a:prstGeom>
            <a:noFill/>
            <a:ln w="25400">
              <a:solidFill>
                <a:srgbClr val="3F3FFF"/>
              </a:solid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56" name="Rectangle 75">
              <a:extLst>
                <a:ext uri="{FF2B5EF4-FFF2-40B4-BE49-F238E27FC236}">
                  <a16:creationId xmlns:a16="http://schemas.microsoft.com/office/drawing/2014/main" id="{8EDD1DB4-5C68-DC43-89BB-4DAC9E6BE73C}"/>
                </a:ext>
              </a:extLst>
            </p:cNvPr>
            <p:cNvSpPr>
              <a:spLocks noChangeArrowheads="1"/>
            </p:cNvSpPr>
            <p:nvPr/>
          </p:nvSpPr>
          <p:spPr bwMode="auto">
            <a:xfrm flipV="1">
              <a:off x="3969739" y="4964866"/>
              <a:ext cx="146773" cy="70131"/>
            </a:xfrm>
            <a:prstGeom prst="rect">
              <a:avLst/>
            </a:prstGeom>
            <a:solidFill>
              <a:srgbClr val="92D050"/>
            </a:solidFill>
            <a:ln w="12700">
              <a:noFill/>
              <a:miter lim="800000"/>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57" name="Rectangle 76">
              <a:extLst>
                <a:ext uri="{FF2B5EF4-FFF2-40B4-BE49-F238E27FC236}">
                  <a16:creationId xmlns:a16="http://schemas.microsoft.com/office/drawing/2014/main" id="{20784E0C-21C8-A448-A32A-72333F44870D}"/>
                </a:ext>
              </a:extLst>
            </p:cNvPr>
            <p:cNvSpPr>
              <a:spLocks noChangeArrowheads="1"/>
            </p:cNvSpPr>
            <p:nvPr/>
          </p:nvSpPr>
          <p:spPr bwMode="auto">
            <a:xfrm>
              <a:off x="4145413" y="4850655"/>
              <a:ext cx="2052413" cy="1515628"/>
            </a:xfrm>
            <a:prstGeom prst="rect">
              <a:avLst/>
            </a:prstGeom>
            <a:noFill/>
            <a:ln w="12700">
              <a:noFill/>
              <a:miter lim="800000"/>
              <a:headEnd/>
              <a:tailEnd/>
            </a:ln>
          </p:spPr>
          <p:txBody>
            <a:bodyPr wrap="square" lIns="74653" tIns="36671" rIns="74653" bIns="36671">
              <a:spAutoFit/>
            </a:bodyPr>
            <a:lstStyle/>
            <a:p>
              <a:pPr marL="0" marR="0" lvl="0" indent="0" defTabSz="570586" eaLnBrk="0" fontAlgn="base" latinLnBrk="0" hangingPunct="0">
                <a:lnSpc>
                  <a:spcPct val="150000"/>
                </a:lnSpc>
                <a:spcBef>
                  <a:spcPct val="0"/>
                </a:spcBef>
                <a:spcAft>
                  <a:spcPct val="0"/>
                </a:spcAft>
                <a:buClrTx/>
                <a:buSzTx/>
                <a:buFontTx/>
                <a:buNone/>
                <a:tabLst/>
                <a:defRPr/>
              </a:pPr>
              <a:r>
                <a:rPr kumimoji="0" lang="en-US" sz="743" b="0" i="0" u="none" strike="noStrike" kern="0" cap="none" spc="0" normalizeH="0" baseline="0" noProof="0" dirty="0">
                  <a:ln>
                    <a:noFill/>
                  </a:ln>
                  <a:solidFill>
                    <a:prstClr val="black"/>
                  </a:solidFill>
                  <a:effectLst/>
                  <a:uLnTx/>
                  <a:uFillTx/>
                  <a:latin typeface="Arial"/>
                </a:rPr>
                <a:t>Nicor Gas Service Territory</a:t>
              </a:r>
            </a:p>
            <a:p>
              <a:pPr marL="0" marR="0" lvl="0" indent="0" defTabSz="570586" eaLnBrk="0" fontAlgn="base" latinLnBrk="0" hangingPunct="0">
                <a:lnSpc>
                  <a:spcPct val="150000"/>
                </a:lnSpc>
                <a:spcBef>
                  <a:spcPct val="0"/>
                </a:spcBef>
                <a:spcAft>
                  <a:spcPct val="0"/>
                </a:spcAft>
                <a:buClrTx/>
                <a:buSzTx/>
                <a:buFontTx/>
                <a:buNone/>
                <a:tabLst/>
                <a:defRPr/>
              </a:pPr>
              <a:r>
                <a:rPr kumimoji="0" lang="en-US" sz="743" b="0" i="0" u="none" strike="noStrike" kern="0" cap="none" spc="0" normalizeH="0" baseline="0" noProof="0" dirty="0">
                  <a:ln>
                    <a:noFill/>
                  </a:ln>
                  <a:solidFill>
                    <a:prstClr val="black"/>
                  </a:solidFill>
                  <a:effectLst/>
                  <a:uLnTx/>
                  <a:uFillTx/>
                  <a:latin typeface="Arial"/>
                </a:rPr>
                <a:t>Major Gas Main</a:t>
              </a:r>
            </a:p>
            <a:p>
              <a:pPr marL="0" marR="0" lvl="0" indent="0" defTabSz="570586" eaLnBrk="0" fontAlgn="base" latinLnBrk="0" hangingPunct="0">
                <a:lnSpc>
                  <a:spcPct val="150000"/>
                </a:lnSpc>
                <a:spcBef>
                  <a:spcPct val="0"/>
                </a:spcBef>
                <a:spcAft>
                  <a:spcPct val="0"/>
                </a:spcAft>
                <a:buClrTx/>
                <a:buSzTx/>
                <a:buFontTx/>
                <a:buNone/>
                <a:tabLst/>
                <a:defRPr/>
              </a:pPr>
              <a:endParaRPr kumimoji="0" lang="en-US" sz="743" b="0" i="0" u="none" strike="noStrike" kern="0" cap="none" spc="0" normalizeH="0" baseline="0" noProof="0" dirty="0">
                <a:ln>
                  <a:noFill/>
                </a:ln>
                <a:solidFill>
                  <a:prstClr val="black"/>
                </a:solidFill>
                <a:effectLst/>
                <a:uLnTx/>
                <a:uFillTx/>
                <a:latin typeface="Arial"/>
              </a:endParaRPr>
            </a:p>
            <a:p>
              <a:pPr marL="0" marR="0" lvl="0" indent="0" defTabSz="570586" eaLnBrk="0" fontAlgn="base" latinLnBrk="0" hangingPunct="0">
                <a:lnSpc>
                  <a:spcPct val="150000"/>
                </a:lnSpc>
                <a:spcBef>
                  <a:spcPct val="0"/>
                </a:spcBef>
                <a:spcAft>
                  <a:spcPct val="0"/>
                </a:spcAft>
                <a:buClrTx/>
                <a:buSzTx/>
                <a:buFontTx/>
                <a:buNone/>
                <a:tabLst/>
                <a:defRPr/>
              </a:pPr>
              <a:r>
                <a:rPr kumimoji="0" lang="en-US" sz="743" b="0" i="0" u="none" strike="noStrike" kern="0" cap="none" spc="0" normalizeH="0" baseline="0" noProof="0" dirty="0">
                  <a:ln>
                    <a:noFill/>
                  </a:ln>
                  <a:solidFill>
                    <a:prstClr val="black"/>
                  </a:solidFill>
                  <a:effectLst/>
                  <a:uLnTx/>
                  <a:uFillTx/>
                  <a:latin typeface="Arial"/>
                </a:rPr>
                <a:t>Underground Gas Storage Field</a:t>
              </a:r>
            </a:p>
            <a:p>
              <a:pPr marL="0" marR="0" lvl="0" indent="0" defTabSz="570586" eaLnBrk="0" fontAlgn="base" latinLnBrk="0" hangingPunct="0">
                <a:lnSpc>
                  <a:spcPct val="150000"/>
                </a:lnSpc>
                <a:spcBef>
                  <a:spcPct val="0"/>
                </a:spcBef>
                <a:spcAft>
                  <a:spcPct val="0"/>
                </a:spcAft>
                <a:buClrTx/>
                <a:buSzTx/>
                <a:buFontTx/>
                <a:buNone/>
                <a:tabLst/>
                <a:defRPr/>
              </a:pPr>
              <a:r>
                <a:rPr kumimoji="0" lang="en-US" sz="743" b="0" i="0" u="none" strike="noStrike" kern="0" cap="none" spc="0" normalizeH="0" baseline="0" noProof="0" dirty="0">
                  <a:ln>
                    <a:noFill/>
                  </a:ln>
                  <a:solidFill>
                    <a:prstClr val="black"/>
                  </a:solidFill>
                  <a:effectLst/>
                  <a:uLnTx/>
                  <a:uFillTx/>
                  <a:latin typeface="Arial"/>
                </a:rPr>
                <a:t>Major Cities</a:t>
              </a:r>
            </a:p>
            <a:p>
              <a:pPr marL="0" marR="0" lvl="0" indent="0" defTabSz="570586" eaLnBrk="0" fontAlgn="base" latinLnBrk="0" hangingPunct="0">
                <a:lnSpc>
                  <a:spcPct val="140000"/>
                </a:lnSpc>
                <a:spcBef>
                  <a:spcPct val="0"/>
                </a:spcBef>
                <a:spcAft>
                  <a:spcPct val="0"/>
                </a:spcAft>
                <a:buClrTx/>
                <a:buSzTx/>
                <a:buFontTx/>
                <a:buNone/>
                <a:tabLst/>
                <a:defRPr/>
              </a:pPr>
              <a:r>
                <a:rPr kumimoji="0" lang="en-US" sz="740" b="0" i="0" u="none" strike="noStrike" kern="0" cap="none" spc="0" normalizeH="0" baseline="0" noProof="0" dirty="0">
                  <a:ln>
                    <a:noFill/>
                  </a:ln>
                  <a:solidFill>
                    <a:prstClr val="black"/>
                  </a:solidFill>
                  <a:effectLst/>
                  <a:uLnTx/>
                  <a:uFillTx/>
                  <a:latin typeface="Arial"/>
                </a:rPr>
                <a:t>Natural Gas Pipeline Company of America</a:t>
              </a:r>
            </a:p>
            <a:p>
              <a:pPr marL="0" marR="0" lvl="0" indent="0" defTabSz="570586" eaLnBrk="0" fontAlgn="base" latinLnBrk="0" hangingPunct="0">
                <a:lnSpc>
                  <a:spcPct val="140000"/>
                </a:lnSpc>
                <a:spcBef>
                  <a:spcPct val="0"/>
                </a:spcBef>
                <a:spcAft>
                  <a:spcPct val="0"/>
                </a:spcAft>
                <a:buClrTx/>
                <a:buSzTx/>
                <a:buFontTx/>
                <a:buNone/>
                <a:tabLst/>
                <a:defRPr/>
              </a:pPr>
              <a:r>
                <a:rPr kumimoji="0" lang="en-US" sz="743" b="0" i="0" u="none" strike="noStrike" kern="0" cap="none" spc="0" normalizeH="0" baseline="0" noProof="0" dirty="0">
                  <a:ln>
                    <a:noFill/>
                  </a:ln>
                  <a:solidFill>
                    <a:prstClr val="black"/>
                  </a:solidFill>
                  <a:effectLst/>
                  <a:uLnTx/>
                  <a:uFillTx/>
                  <a:latin typeface="Arial"/>
                </a:rPr>
                <a:t>Northern Natural Gas Company</a:t>
              </a:r>
            </a:p>
            <a:p>
              <a:pPr marL="0" marR="0" lvl="0" indent="0" defTabSz="570586" eaLnBrk="0" fontAlgn="base" latinLnBrk="0" hangingPunct="0">
                <a:lnSpc>
                  <a:spcPct val="140000"/>
                </a:lnSpc>
                <a:spcBef>
                  <a:spcPct val="0"/>
                </a:spcBef>
                <a:spcAft>
                  <a:spcPct val="0"/>
                </a:spcAft>
                <a:buClrTx/>
                <a:buSzTx/>
                <a:buFontTx/>
                <a:buNone/>
                <a:tabLst/>
                <a:defRPr/>
              </a:pPr>
              <a:r>
                <a:rPr kumimoji="0" lang="en-US" sz="743" b="0" i="0" u="none" strike="noStrike" kern="0" cap="none" spc="0" normalizeH="0" baseline="0" noProof="0" dirty="0">
                  <a:ln>
                    <a:noFill/>
                  </a:ln>
                  <a:solidFill>
                    <a:prstClr val="black"/>
                  </a:solidFill>
                  <a:effectLst/>
                  <a:uLnTx/>
                  <a:uFillTx/>
                  <a:latin typeface="Arial"/>
                </a:rPr>
                <a:t>ANR Pipeline</a:t>
              </a:r>
            </a:p>
            <a:p>
              <a:pPr marL="0" marR="0" lvl="0" indent="0" defTabSz="570586" eaLnBrk="0" fontAlgn="base" latinLnBrk="0" hangingPunct="0">
                <a:lnSpc>
                  <a:spcPct val="140000"/>
                </a:lnSpc>
                <a:spcBef>
                  <a:spcPct val="0"/>
                </a:spcBef>
                <a:spcAft>
                  <a:spcPct val="0"/>
                </a:spcAft>
                <a:buClrTx/>
                <a:buSzTx/>
                <a:buFontTx/>
                <a:buNone/>
                <a:tabLst/>
                <a:defRPr/>
              </a:pPr>
              <a:endParaRPr kumimoji="0" lang="en-US" sz="743" b="0" i="0" u="none" strike="noStrike" kern="0" cap="none" spc="0" normalizeH="0" baseline="0" noProof="0" dirty="0">
                <a:ln>
                  <a:noFill/>
                </a:ln>
                <a:solidFill>
                  <a:prstClr val="black"/>
                </a:solidFill>
                <a:effectLst/>
                <a:uLnTx/>
                <a:uFillTx/>
                <a:latin typeface="Arial"/>
              </a:endParaRPr>
            </a:p>
          </p:txBody>
        </p:sp>
        <p:sp>
          <p:nvSpPr>
            <p:cNvPr id="58" name="AutoShape 78">
              <a:extLst>
                <a:ext uri="{FF2B5EF4-FFF2-40B4-BE49-F238E27FC236}">
                  <a16:creationId xmlns:a16="http://schemas.microsoft.com/office/drawing/2014/main" id="{D9BED423-5DAF-CB4E-AEE4-CCCB439D2A4B}"/>
                </a:ext>
              </a:extLst>
            </p:cNvPr>
            <p:cNvSpPr>
              <a:spLocks noChangeArrowheads="1"/>
            </p:cNvSpPr>
            <p:nvPr/>
          </p:nvSpPr>
          <p:spPr bwMode="auto">
            <a:xfrm>
              <a:off x="3998178" y="5420401"/>
              <a:ext cx="56736" cy="94181"/>
            </a:xfrm>
            <a:prstGeom prst="flowChartDecision">
              <a:avLst/>
            </a:prstGeom>
            <a:solidFill>
              <a:srgbClr val="4D4D4D"/>
            </a:solidFill>
            <a:ln w="12700">
              <a:solidFill>
                <a:srgbClr val="4D4D4D"/>
              </a:solidFill>
              <a:miter lim="800000"/>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59" name="Oval 83">
              <a:extLst>
                <a:ext uri="{FF2B5EF4-FFF2-40B4-BE49-F238E27FC236}">
                  <a16:creationId xmlns:a16="http://schemas.microsoft.com/office/drawing/2014/main" id="{3AB6CF0C-7689-D84C-A221-100165ED3FBD}"/>
                </a:ext>
              </a:extLst>
            </p:cNvPr>
            <p:cNvSpPr>
              <a:spLocks noChangeArrowheads="1"/>
            </p:cNvSpPr>
            <p:nvPr/>
          </p:nvSpPr>
          <p:spPr bwMode="auto">
            <a:xfrm rot="21540000">
              <a:off x="4010254" y="5621426"/>
              <a:ext cx="37001" cy="37934"/>
            </a:xfrm>
            <a:prstGeom prst="ellipse">
              <a:avLst/>
            </a:prstGeom>
            <a:solidFill>
              <a:srgbClr val="4D4D4D"/>
            </a:solidFill>
            <a:ln w="12700">
              <a:noFill/>
              <a:round/>
              <a:headEnd/>
              <a:tailEnd/>
            </a:ln>
          </p:spPr>
          <p:txBody>
            <a:bodyPr wrap="none" anchor="ctr"/>
            <a:lstStyle/>
            <a:p>
              <a:pPr marL="0" marR="0" lvl="0" indent="0" defTabSz="570586" eaLnBrk="1" fontAlgn="base" latinLnBrk="0" hangingPunct="1">
                <a:lnSpc>
                  <a:spcPct val="100000"/>
                </a:lnSpc>
                <a:spcBef>
                  <a:spcPct val="0"/>
                </a:spcBef>
                <a:spcAft>
                  <a:spcPct val="0"/>
                </a:spcAft>
                <a:buClrTx/>
                <a:buSzTx/>
                <a:buFontTx/>
                <a:buNone/>
                <a:tabLst/>
                <a:defRPr/>
              </a:pPr>
              <a:endParaRPr kumimoji="0" lang="en-US" sz="1815" b="0" i="0" u="none" strike="noStrike" kern="0" cap="none" spc="0" normalizeH="0" baseline="0" noProof="0" dirty="0">
                <a:ln>
                  <a:noFill/>
                </a:ln>
                <a:solidFill>
                  <a:prstClr val="black"/>
                </a:solidFill>
                <a:effectLst/>
                <a:uLnTx/>
                <a:uFillTx/>
                <a:latin typeface="Arial" charset="0"/>
              </a:endParaRPr>
            </a:p>
          </p:txBody>
        </p:sp>
        <p:sp>
          <p:nvSpPr>
            <p:cNvPr id="60" name="Text Box 85">
              <a:extLst>
                <a:ext uri="{FF2B5EF4-FFF2-40B4-BE49-F238E27FC236}">
                  <a16:creationId xmlns:a16="http://schemas.microsoft.com/office/drawing/2014/main" id="{DED70DA7-7CD3-CA49-B561-2FBB536ED07D}"/>
                </a:ext>
              </a:extLst>
            </p:cNvPr>
            <p:cNvSpPr txBox="1">
              <a:spLocks noChangeArrowheads="1"/>
            </p:cNvSpPr>
            <p:nvPr/>
          </p:nvSpPr>
          <p:spPr bwMode="auto">
            <a:xfrm>
              <a:off x="3828131" y="4595378"/>
              <a:ext cx="1938424" cy="221509"/>
            </a:xfrm>
            <a:prstGeom prst="rect">
              <a:avLst/>
            </a:prstGeom>
            <a:noFill/>
            <a:ln w="12700">
              <a:noFill/>
              <a:miter lim="800000"/>
              <a:headEnd/>
              <a:tailEnd/>
            </a:ln>
          </p:spPr>
          <p:txBody>
            <a:bodyPr wrap="none">
              <a:spAutoFit/>
            </a:bodyPr>
            <a:lstStyle/>
            <a:p>
              <a:pPr marL="0" marR="0" lvl="0" indent="0" defTabSz="570586" eaLnBrk="0" fontAlgn="base" latinLnBrk="0" hangingPunct="0">
                <a:lnSpc>
                  <a:spcPct val="100000"/>
                </a:lnSpc>
                <a:spcBef>
                  <a:spcPct val="0"/>
                </a:spcBef>
                <a:spcAft>
                  <a:spcPct val="0"/>
                </a:spcAft>
                <a:buClrTx/>
                <a:buSzTx/>
                <a:buFontTx/>
                <a:buNone/>
                <a:tabLst/>
                <a:defRPr/>
              </a:pPr>
              <a:r>
                <a:rPr kumimoji="0" lang="en-US" sz="800" b="1" i="1" u="none" strike="noStrike" kern="0" cap="none" spc="0" normalizeH="0" baseline="0" noProof="0" dirty="0">
                  <a:ln>
                    <a:noFill/>
                  </a:ln>
                  <a:solidFill>
                    <a:prstClr val="black"/>
                  </a:solidFill>
                  <a:effectLst/>
                  <a:uLnTx/>
                  <a:uFillTx/>
                  <a:latin typeface="Arial Black" panose="020B0A04020102020204" pitchFamily="34" charset="0"/>
                  <a:cs typeface="Aharoni" panose="02010803020104030203" pitchFamily="2" charset="-79"/>
                </a:rPr>
                <a:t>Interstate Pipeline Transporters</a:t>
              </a:r>
            </a:p>
          </p:txBody>
        </p:sp>
        <p:sp>
          <p:nvSpPr>
            <p:cNvPr id="61" name="Rectangle 60">
              <a:extLst>
                <a:ext uri="{FF2B5EF4-FFF2-40B4-BE49-F238E27FC236}">
                  <a16:creationId xmlns:a16="http://schemas.microsoft.com/office/drawing/2014/main" id="{8A0E25CB-C332-724F-A4F4-91D710565075}"/>
                </a:ext>
              </a:extLst>
            </p:cNvPr>
            <p:cNvSpPr/>
            <p:nvPr/>
          </p:nvSpPr>
          <p:spPr>
            <a:xfrm>
              <a:off x="4864497" y="1389704"/>
              <a:ext cx="1282783" cy="531355"/>
            </a:xfrm>
            <a:prstGeom prst="rect">
              <a:avLst/>
            </a:prstGeom>
            <a:solidFill>
              <a:sysClr val="window" lastClr="FFFFFF"/>
            </a:solidFill>
            <a:ln w="25400" cap="flat" cmpd="sng" algn="ctr">
              <a:solidFill>
                <a:sysClr val="window" lastClr="FFFFFF"/>
              </a:solidFill>
              <a:prstDash val="solid"/>
            </a:ln>
            <a:effectLst/>
          </p:spPr>
          <p:txBody>
            <a:bodyPr anchor="ctr"/>
            <a:lstStyle/>
            <a:p>
              <a:pPr marL="0" marR="0" lvl="0" indent="0" algn="ctr" defTabSz="570586" eaLnBrk="1" fontAlgn="auto" latinLnBrk="0" hangingPunct="1">
                <a:lnSpc>
                  <a:spcPct val="100000"/>
                </a:lnSpc>
                <a:spcBef>
                  <a:spcPts val="0"/>
                </a:spcBef>
                <a:spcAft>
                  <a:spcPts val="0"/>
                </a:spcAft>
                <a:buClrTx/>
                <a:buSzTx/>
                <a:buFontTx/>
                <a:buNone/>
                <a:tabLst/>
                <a:defRPr/>
              </a:pPr>
              <a:endParaRPr kumimoji="0" lang="en-US" sz="1815" b="0" i="0" u="none" strike="noStrike" kern="0" cap="none" spc="0" normalizeH="0" baseline="0" noProof="0" dirty="0">
                <a:ln>
                  <a:noFill/>
                </a:ln>
                <a:solidFill>
                  <a:prstClr val="white"/>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EC105C14-3490-AD49-8450-8D9D7E1BB9B5}"/>
                </a:ext>
              </a:extLst>
            </p:cNvPr>
            <p:cNvSpPr/>
            <p:nvPr/>
          </p:nvSpPr>
          <p:spPr>
            <a:xfrm>
              <a:off x="3950760" y="5127515"/>
              <a:ext cx="186241" cy="44474"/>
            </a:xfrm>
            <a:prstGeom prst="rect">
              <a:avLst/>
            </a:prstGeom>
            <a:solidFill>
              <a:srgbClr val="C00000"/>
            </a:solidFill>
            <a:ln w="9525" cap="flat" cmpd="sng" algn="ctr">
              <a:solidFill>
                <a:srgbClr val="EC1C24">
                  <a:lumMod val="75000"/>
                </a:srgbClr>
              </a:solidFill>
              <a:prstDash val="solid"/>
            </a:ln>
            <a:effectLst/>
          </p:spPr>
          <p:txBody>
            <a:bodyPr anchor="ctr"/>
            <a:lstStyle/>
            <a:p>
              <a:pPr marL="0" marR="0" lvl="0" indent="0" algn="ctr" defTabSz="570586"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107099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15DD79-5C6D-2B4A-BD56-1F48D153E503}"/>
              </a:ext>
            </a:extLst>
          </p:cNvPr>
          <p:cNvSpPr>
            <a:spLocks noGrp="1"/>
          </p:cNvSpPr>
          <p:nvPr>
            <p:ph type="title"/>
          </p:nvPr>
        </p:nvSpPr>
        <p:spPr/>
        <p:txBody>
          <a:bodyPr/>
          <a:lstStyle/>
          <a:p>
            <a:r>
              <a:rPr lang="en-US" dirty="0"/>
              <a:t>Our Product</a:t>
            </a:r>
          </a:p>
        </p:txBody>
      </p:sp>
      <p:sp>
        <p:nvSpPr>
          <p:cNvPr id="11" name="object 2">
            <a:extLst>
              <a:ext uri="{FF2B5EF4-FFF2-40B4-BE49-F238E27FC236}">
                <a16:creationId xmlns:a16="http://schemas.microsoft.com/office/drawing/2014/main" id="{9425DCA8-E613-5B46-B4F3-DB663A4EFA8E}"/>
              </a:ext>
            </a:extLst>
          </p:cNvPr>
          <p:cNvSpPr/>
          <p:nvPr/>
        </p:nvSpPr>
        <p:spPr>
          <a:xfrm>
            <a:off x="457200" y="1633221"/>
            <a:ext cx="9144000" cy="2553602"/>
          </a:xfrm>
          <a:prstGeom prst="rect">
            <a:avLst/>
          </a:prstGeom>
          <a:blipFill>
            <a:blip r:embed="rId2" cstate="print"/>
            <a:stretch>
              <a:fillRect/>
            </a:stretch>
          </a:blipFill>
        </p:spPr>
        <p:txBody>
          <a:bodyPr wrap="square" lIns="0" tIns="0" rIns="0" bIns="0" rtlCol="0"/>
          <a:lstStyle/>
          <a:p>
            <a:endParaRPr dirty="0"/>
          </a:p>
        </p:txBody>
      </p:sp>
      <p:sp>
        <p:nvSpPr>
          <p:cNvPr id="12" name="object 4">
            <a:extLst>
              <a:ext uri="{FF2B5EF4-FFF2-40B4-BE49-F238E27FC236}">
                <a16:creationId xmlns:a16="http://schemas.microsoft.com/office/drawing/2014/main" id="{A35A7E90-468C-7A4B-98FD-6F6AFF76786F}"/>
              </a:ext>
            </a:extLst>
          </p:cNvPr>
          <p:cNvSpPr/>
          <p:nvPr/>
        </p:nvSpPr>
        <p:spPr>
          <a:xfrm>
            <a:off x="457200" y="4254910"/>
            <a:ext cx="9144000" cy="2553602"/>
          </a:xfrm>
          <a:prstGeom prst="rect">
            <a:avLst/>
          </a:prstGeom>
          <a:blipFill>
            <a:blip r:embed="rId3" cstate="print"/>
            <a:stretch>
              <a:fillRect/>
            </a:stretch>
          </a:blipFill>
        </p:spPr>
        <p:txBody>
          <a:bodyPr wrap="square" lIns="0" tIns="0" rIns="0" bIns="0" rtlCol="0"/>
          <a:lstStyle/>
          <a:p>
            <a:endParaRPr dirty="0"/>
          </a:p>
        </p:txBody>
      </p:sp>
      <p:sp>
        <p:nvSpPr>
          <p:cNvPr id="13" name="Rectangle 12">
            <a:extLst>
              <a:ext uri="{FF2B5EF4-FFF2-40B4-BE49-F238E27FC236}">
                <a16:creationId xmlns:a16="http://schemas.microsoft.com/office/drawing/2014/main" id="{DE367C23-F909-0F4D-B6E5-2B27EEE517AD}"/>
              </a:ext>
            </a:extLst>
          </p:cNvPr>
          <p:cNvSpPr/>
          <p:nvPr/>
        </p:nvSpPr>
        <p:spPr>
          <a:xfrm>
            <a:off x="4925961" y="1165123"/>
            <a:ext cx="235974" cy="6179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407AE2-9C93-8144-B9B7-78592C7001B9}"/>
              </a:ext>
            </a:extLst>
          </p:cNvPr>
          <p:cNvSpPr/>
          <p:nvPr/>
        </p:nvSpPr>
        <p:spPr>
          <a:xfrm rot="5400000">
            <a:off x="4909820" y="-827589"/>
            <a:ext cx="238760" cy="1005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88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34F4CB-CF3F-5E4F-98EC-E827F0F2E498}"/>
              </a:ext>
            </a:extLst>
          </p:cNvPr>
          <p:cNvPicPr>
            <a:picLocks noChangeAspect="1"/>
          </p:cNvPicPr>
          <p:nvPr/>
        </p:nvPicPr>
        <p:blipFill>
          <a:blip r:embed="rId2"/>
          <a:stretch>
            <a:fillRect/>
          </a:stretch>
        </p:blipFill>
        <p:spPr>
          <a:xfrm>
            <a:off x="2493829" y="5222513"/>
            <a:ext cx="4875160" cy="2342855"/>
          </a:xfrm>
          <a:prstGeom prst="rect">
            <a:avLst/>
          </a:prstGeom>
        </p:spPr>
      </p:pic>
      <p:sp>
        <p:nvSpPr>
          <p:cNvPr id="3" name="Content Placeholder 2">
            <a:extLst>
              <a:ext uri="{FF2B5EF4-FFF2-40B4-BE49-F238E27FC236}">
                <a16:creationId xmlns:a16="http://schemas.microsoft.com/office/drawing/2014/main" id="{65589AB3-2D2C-F049-B5CF-D14A9D3B4C0B}"/>
              </a:ext>
            </a:extLst>
          </p:cNvPr>
          <p:cNvSpPr>
            <a:spLocks noGrp="1"/>
          </p:cNvSpPr>
          <p:nvPr>
            <p:ph sz="half" idx="2"/>
          </p:nvPr>
        </p:nvSpPr>
        <p:spPr>
          <a:xfrm>
            <a:off x="502918" y="2138948"/>
            <a:ext cx="2715768" cy="2625344"/>
          </a:xfrm>
        </p:spPr>
        <p:txBody>
          <a:bodyPr/>
          <a:lstStyle/>
          <a:p>
            <a:pPr algn="ctr"/>
            <a:r>
              <a:rPr lang="en-US" sz="2000" b="1" dirty="0">
                <a:solidFill>
                  <a:schemeClr val="accent2"/>
                </a:solidFill>
              </a:rPr>
              <a:t>Safe &amp; Reliable</a:t>
            </a:r>
          </a:p>
          <a:p>
            <a:endParaRPr lang="en-US" sz="2000" dirty="0"/>
          </a:p>
          <a:p>
            <a:pPr marL="174625" indent="-174625">
              <a:buClr>
                <a:schemeClr val="tx1"/>
              </a:buClr>
              <a:buFont typeface="Arial" panose="020B0604020202020204" pitchFamily="34" charset="0"/>
              <a:buChar char="•"/>
            </a:pPr>
            <a:r>
              <a:rPr lang="en-US" sz="2000" dirty="0"/>
              <a:t>Nicor Gas operates a robust, reliable, safe system</a:t>
            </a:r>
          </a:p>
          <a:p>
            <a:pPr marL="174625" indent="-174625">
              <a:buClr>
                <a:schemeClr val="accent1"/>
              </a:buClr>
              <a:buFont typeface="Arial" panose="020B0604020202020204" pitchFamily="34" charset="0"/>
              <a:buChar char="•"/>
            </a:pPr>
            <a:endParaRPr lang="en-US" sz="2000" dirty="0"/>
          </a:p>
          <a:p>
            <a:pPr marL="174625" indent="-174625">
              <a:buClr>
                <a:schemeClr val="tx1"/>
              </a:buClr>
              <a:buFont typeface="Arial" panose="020B0604020202020204" pitchFamily="34" charset="0"/>
              <a:buChar char="•"/>
            </a:pPr>
            <a:r>
              <a:rPr lang="en-US" sz="2000" dirty="0"/>
              <a:t>Nicor Gas maintains the infrastructure</a:t>
            </a:r>
          </a:p>
        </p:txBody>
      </p:sp>
      <p:sp>
        <p:nvSpPr>
          <p:cNvPr id="4" name="Content Placeholder 3">
            <a:extLst>
              <a:ext uri="{FF2B5EF4-FFF2-40B4-BE49-F238E27FC236}">
                <a16:creationId xmlns:a16="http://schemas.microsoft.com/office/drawing/2014/main" id="{53D4904F-DC6D-A54E-AE57-8E10710C5E14}"/>
              </a:ext>
            </a:extLst>
          </p:cNvPr>
          <p:cNvSpPr>
            <a:spLocks noGrp="1"/>
          </p:cNvSpPr>
          <p:nvPr>
            <p:ph sz="half" idx="10"/>
          </p:nvPr>
        </p:nvSpPr>
        <p:spPr>
          <a:xfrm>
            <a:off x="3591039" y="2138948"/>
            <a:ext cx="2876322" cy="3096165"/>
          </a:xfrm>
        </p:spPr>
        <p:txBody>
          <a:bodyPr/>
          <a:lstStyle/>
          <a:p>
            <a:pPr algn="ctr"/>
            <a:r>
              <a:rPr lang="en-US" sz="2000" b="1" dirty="0">
                <a:solidFill>
                  <a:schemeClr val="accent2"/>
                </a:solidFill>
              </a:rPr>
              <a:t>Affordable &amp; Abundant</a:t>
            </a:r>
          </a:p>
          <a:p>
            <a:endParaRPr lang="en-US" sz="2000" dirty="0"/>
          </a:p>
          <a:p>
            <a:pPr marL="174625" indent="-174625">
              <a:buClr>
                <a:schemeClr val="tx1"/>
              </a:buClr>
              <a:buFont typeface="Arial" panose="020B0604020202020204" pitchFamily="34" charset="0"/>
              <a:buChar char="•"/>
            </a:pPr>
            <a:r>
              <a:rPr lang="en-US" sz="2000" dirty="0"/>
              <a:t>There is a large supply of natural gas in North America, which keeps commodity costs low, with no dramatic price fluctuations</a:t>
            </a:r>
          </a:p>
        </p:txBody>
      </p:sp>
      <p:sp>
        <p:nvSpPr>
          <p:cNvPr id="5" name="Content Placeholder 4">
            <a:extLst>
              <a:ext uri="{FF2B5EF4-FFF2-40B4-BE49-F238E27FC236}">
                <a16:creationId xmlns:a16="http://schemas.microsoft.com/office/drawing/2014/main" id="{E9524F2E-718F-7447-AAD8-AB7DFF6A8F63}"/>
              </a:ext>
            </a:extLst>
          </p:cNvPr>
          <p:cNvSpPr>
            <a:spLocks noGrp="1"/>
          </p:cNvSpPr>
          <p:nvPr>
            <p:ph sz="half" idx="11"/>
          </p:nvPr>
        </p:nvSpPr>
        <p:spPr>
          <a:xfrm>
            <a:off x="6839714" y="2138948"/>
            <a:ext cx="2715768" cy="3214152"/>
          </a:xfrm>
        </p:spPr>
        <p:txBody>
          <a:bodyPr/>
          <a:lstStyle/>
          <a:p>
            <a:pPr algn="ctr"/>
            <a:r>
              <a:rPr lang="en-US" sz="2000" b="1" dirty="0">
                <a:solidFill>
                  <a:schemeClr val="accent2"/>
                </a:solidFill>
              </a:rPr>
              <a:t>Convenient</a:t>
            </a:r>
          </a:p>
          <a:p>
            <a:endParaRPr lang="en-US" sz="2000" dirty="0"/>
          </a:p>
          <a:p>
            <a:pPr marL="174625" indent="-174625">
              <a:buClr>
                <a:schemeClr val="tx1"/>
              </a:buClr>
              <a:buFont typeface="Arial" panose="020B0604020202020204" pitchFamily="34" charset="0"/>
              <a:buChar char="•"/>
            </a:pPr>
            <a:r>
              <a:rPr lang="en-US" sz="2000" dirty="0"/>
              <a:t>There are no deliveries to schedule and no annual contracts for service</a:t>
            </a:r>
          </a:p>
          <a:p>
            <a:pPr marL="174625" indent="-174625">
              <a:buClr>
                <a:schemeClr val="tx1"/>
              </a:buClr>
              <a:buFont typeface="Arial" panose="020B0604020202020204" pitchFamily="34" charset="0"/>
              <a:buChar char="•"/>
            </a:pPr>
            <a:endParaRPr lang="en-US" sz="2000" dirty="0"/>
          </a:p>
          <a:p>
            <a:pPr marL="174625" indent="-174625">
              <a:buClr>
                <a:schemeClr val="tx1"/>
              </a:buClr>
              <a:buFont typeface="Arial" panose="020B0604020202020204" pitchFamily="34" charset="0"/>
              <a:buChar char="•"/>
            </a:pPr>
            <a:r>
              <a:rPr lang="en-US" sz="2000" dirty="0"/>
              <a:t>Nicor Gas offers convenient billing and payment options</a:t>
            </a:r>
          </a:p>
          <a:p>
            <a:pPr marL="174625" indent="-174625">
              <a:buClr>
                <a:schemeClr val="accent3"/>
              </a:buClr>
              <a:buFont typeface="Arial" panose="020B0604020202020204" pitchFamily="34" charset="0"/>
              <a:buChar char="•"/>
            </a:pPr>
            <a:endParaRPr lang="en-US" dirty="0"/>
          </a:p>
          <a:p>
            <a:endParaRPr lang="en-US" dirty="0"/>
          </a:p>
        </p:txBody>
      </p:sp>
      <p:sp>
        <p:nvSpPr>
          <p:cNvPr id="6" name="Title 5">
            <a:extLst>
              <a:ext uri="{FF2B5EF4-FFF2-40B4-BE49-F238E27FC236}">
                <a16:creationId xmlns:a16="http://schemas.microsoft.com/office/drawing/2014/main" id="{49E1B1B9-4B7F-A340-A3D4-434BC36CB5F2}"/>
              </a:ext>
            </a:extLst>
          </p:cNvPr>
          <p:cNvSpPr>
            <a:spLocks noGrp="1"/>
          </p:cNvSpPr>
          <p:nvPr>
            <p:ph type="title"/>
          </p:nvPr>
        </p:nvSpPr>
        <p:spPr/>
        <p:txBody>
          <a:bodyPr/>
          <a:lstStyle/>
          <a:p>
            <a:r>
              <a:rPr lang="en-US" dirty="0"/>
              <a:t>Benefits of Natural Gas</a:t>
            </a:r>
          </a:p>
        </p:txBody>
      </p:sp>
      <p:sp>
        <p:nvSpPr>
          <p:cNvPr id="8" name="TextBox 7">
            <a:extLst>
              <a:ext uri="{FF2B5EF4-FFF2-40B4-BE49-F238E27FC236}">
                <a16:creationId xmlns:a16="http://schemas.microsoft.com/office/drawing/2014/main" id="{96C54536-559B-7E41-94BE-7D447732C931}"/>
              </a:ext>
            </a:extLst>
          </p:cNvPr>
          <p:cNvSpPr txBox="1"/>
          <p:nvPr/>
        </p:nvSpPr>
        <p:spPr>
          <a:xfrm>
            <a:off x="502918" y="1220385"/>
            <a:ext cx="3598607" cy="461665"/>
          </a:xfrm>
          <a:prstGeom prst="rect">
            <a:avLst/>
          </a:prstGeom>
          <a:noFill/>
        </p:spPr>
        <p:txBody>
          <a:bodyPr wrap="square" rtlCol="0">
            <a:spAutoFit/>
          </a:bodyPr>
          <a:lstStyle/>
          <a:p>
            <a:r>
              <a:rPr lang="en-US" sz="2400" b="1" i="1" dirty="0"/>
              <a:t>Natural gas is…</a:t>
            </a:r>
          </a:p>
        </p:txBody>
      </p:sp>
    </p:spTree>
    <p:extLst>
      <p:ext uri="{BB962C8B-B14F-4D97-AF65-F5344CB8AC3E}">
        <p14:creationId xmlns:p14="http://schemas.microsoft.com/office/powerpoint/2010/main" val="89420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Extending Natural Gas to </a:t>
            </a:r>
            <a:br>
              <a:rPr lang="en-US" dirty="0"/>
            </a:br>
            <a:r>
              <a:rPr lang="en-US" dirty="0"/>
              <a:t>The Galena Territory</a:t>
            </a:r>
          </a:p>
        </p:txBody>
      </p:sp>
    </p:spTree>
    <p:extLst>
      <p:ext uri="{BB962C8B-B14F-4D97-AF65-F5344CB8AC3E}">
        <p14:creationId xmlns:p14="http://schemas.microsoft.com/office/powerpoint/2010/main" val="212497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B28029-99EF-C748-9101-8CE8D5A2063C}"/>
              </a:ext>
            </a:extLst>
          </p:cNvPr>
          <p:cNvSpPr>
            <a:spLocks noGrp="1"/>
          </p:cNvSpPr>
          <p:nvPr>
            <p:ph idx="1"/>
          </p:nvPr>
        </p:nvSpPr>
        <p:spPr>
          <a:xfrm>
            <a:off x="488172" y="1515836"/>
            <a:ext cx="8549640" cy="5663548"/>
          </a:xfrm>
        </p:spPr>
        <p:txBody>
          <a:bodyPr/>
          <a:lstStyle/>
          <a:p>
            <a:pPr marL="0" indent="0">
              <a:buNone/>
            </a:pPr>
            <a:r>
              <a:rPr lang="en-US" sz="2400" b="1" dirty="0">
                <a:solidFill>
                  <a:schemeClr val="accent2"/>
                </a:solidFill>
              </a:rPr>
              <a:t>What is the Neighborhood Expansion Program (NEP)?</a:t>
            </a:r>
          </a:p>
          <a:p>
            <a:pPr marL="0" indent="0">
              <a:buNone/>
            </a:pPr>
            <a:endParaRPr lang="en-US" dirty="0"/>
          </a:p>
          <a:p>
            <a:pPr marL="0" indent="0">
              <a:buNone/>
            </a:pPr>
            <a:r>
              <a:rPr lang="en-US" dirty="0"/>
              <a:t>In 2017, the Illinois Commerce Commission approved Rider 33 – Designated Extension Service Area (DESA), which we refer to as the </a:t>
            </a:r>
            <a:r>
              <a:rPr lang="en-US" b="1" i="1" dirty="0"/>
              <a:t>Neighborhood Expansion Program (NEP).</a:t>
            </a:r>
          </a:p>
          <a:p>
            <a:pPr marL="0" indent="0">
              <a:buNone/>
            </a:pPr>
            <a:endParaRPr lang="en-US" dirty="0"/>
          </a:p>
          <a:p>
            <a:pPr lvl="2"/>
            <a:r>
              <a:rPr lang="en-US" sz="1800" dirty="0"/>
              <a:t>The Neighborhood Expansion Program (NEP) spreads the financial contribution required to bring natural gas to an area among all residents.  Each customer pays an equal portion of the required contribution when they attach to the natural gas system.</a:t>
            </a:r>
          </a:p>
          <a:p>
            <a:pPr lvl="2"/>
            <a:endParaRPr lang="en-US" sz="1800" dirty="0"/>
          </a:p>
          <a:p>
            <a:pPr lvl="2"/>
            <a:r>
              <a:rPr lang="en-US" sz="1800" dirty="0"/>
              <a:t>The program provides a tariff mechanism that allows residential customers to pay the required contribution over time, rather than a single upfront payment</a:t>
            </a:r>
          </a:p>
          <a:p>
            <a:pPr lvl="2"/>
            <a:endParaRPr lang="en-US" sz="1800" dirty="0"/>
          </a:p>
          <a:p>
            <a:pPr lvl="2"/>
            <a:r>
              <a:rPr lang="en-US" sz="1800" dirty="0"/>
              <a:t>Customers can convert at their convenience – no payments are due until you choose to have natural gas service</a:t>
            </a:r>
          </a:p>
          <a:p>
            <a:endParaRPr lang="en-US" dirty="0"/>
          </a:p>
          <a:p>
            <a:endParaRPr lang="en-US" dirty="0"/>
          </a:p>
        </p:txBody>
      </p:sp>
      <p:pic>
        <p:nvPicPr>
          <p:cNvPr id="4" name="Picture 3">
            <a:extLst>
              <a:ext uri="{FF2B5EF4-FFF2-40B4-BE49-F238E27FC236}">
                <a16:creationId xmlns:a16="http://schemas.microsoft.com/office/drawing/2014/main" id="{6862FCEA-6285-FA45-9713-80AB9AC7FF80}"/>
              </a:ext>
            </a:extLst>
          </p:cNvPr>
          <p:cNvPicPr>
            <a:picLocks noChangeAspect="1"/>
          </p:cNvPicPr>
          <p:nvPr/>
        </p:nvPicPr>
        <p:blipFill>
          <a:blip r:embed="rId2"/>
          <a:stretch>
            <a:fillRect/>
          </a:stretch>
        </p:blipFill>
        <p:spPr>
          <a:xfrm>
            <a:off x="233025" y="207667"/>
            <a:ext cx="3262344" cy="1219679"/>
          </a:xfrm>
          <a:prstGeom prst="rect">
            <a:avLst/>
          </a:prstGeom>
        </p:spPr>
      </p:pic>
    </p:spTree>
    <p:extLst>
      <p:ext uri="{BB962C8B-B14F-4D97-AF65-F5344CB8AC3E}">
        <p14:creationId xmlns:p14="http://schemas.microsoft.com/office/powerpoint/2010/main" val="2232597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FD32-DD8A-9348-931E-70E5747EFB89}"/>
              </a:ext>
            </a:extLst>
          </p:cNvPr>
          <p:cNvSpPr>
            <a:spLocks noGrp="1"/>
          </p:cNvSpPr>
          <p:nvPr>
            <p:ph type="title"/>
          </p:nvPr>
        </p:nvSpPr>
        <p:spPr/>
        <p:txBody>
          <a:bodyPr/>
          <a:lstStyle/>
          <a:p>
            <a:r>
              <a:rPr lang="en-US" dirty="0"/>
              <a:t>Costs to Convert</a:t>
            </a:r>
          </a:p>
        </p:txBody>
      </p:sp>
      <p:sp>
        <p:nvSpPr>
          <p:cNvPr id="3" name="Content Placeholder 2">
            <a:extLst>
              <a:ext uri="{FF2B5EF4-FFF2-40B4-BE49-F238E27FC236}">
                <a16:creationId xmlns:a16="http://schemas.microsoft.com/office/drawing/2014/main" id="{26F5D1AE-E6FE-EA43-98BF-064E8BBC4DB3}"/>
              </a:ext>
            </a:extLst>
          </p:cNvPr>
          <p:cNvSpPr>
            <a:spLocks noGrp="1"/>
          </p:cNvSpPr>
          <p:nvPr>
            <p:ph idx="1"/>
          </p:nvPr>
        </p:nvSpPr>
        <p:spPr>
          <a:xfrm>
            <a:off x="502920" y="1294610"/>
            <a:ext cx="8549640" cy="685514"/>
          </a:xfrm>
        </p:spPr>
        <p:txBody>
          <a:bodyPr/>
          <a:lstStyle/>
          <a:p>
            <a:pPr marL="0" indent="0" algn="ctr">
              <a:buNone/>
            </a:pPr>
            <a:r>
              <a:rPr lang="en-US" sz="2400" i="1" dirty="0"/>
              <a:t>3 costs to consider during a conversion project:</a:t>
            </a:r>
          </a:p>
        </p:txBody>
      </p:sp>
      <p:sp>
        <p:nvSpPr>
          <p:cNvPr id="4" name="Rectangle: Rounded Corners 3">
            <a:extLst>
              <a:ext uri="{FF2B5EF4-FFF2-40B4-BE49-F238E27FC236}">
                <a16:creationId xmlns:a16="http://schemas.microsoft.com/office/drawing/2014/main" id="{9A0E83A4-CE8D-1047-BCBF-99A71F12F84A}"/>
              </a:ext>
            </a:extLst>
          </p:cNvPr>
          <p:cNvSpPr/>
          <p:nvPr/>
        </p:nvSpPr>
        <p:spPr>
          <a:xfrm>
            <a:off x="2454908" y="2444155"/>
            <a:ext cx="4800600" cy="9906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Connection Charge</a:t>
            </a:r>
          </a:p>
        </p:txBody>
      </p:sp>
      <p:sp>
        <p:nvSpPr>
          <p:cNvPr id="5" name="Rectangle: Rounded Corners 7">
            <a:extLst>
              <a:ext uri="{FF2B5EF4-FFF2-40B4-BE49-F238E27FC236}">
                <a16:creationId xmlns:a16="http://schemas.microsoft.com/office/drawing/2014/main" id="{2E969581-7800-4140-8CBF-A84E74A22E9E}"/>
              </a:ext>
            </a:extLst>
          </p:cNvPr>
          <p:cNvSpPr/>
          <p:nvPr/>
        </p:nvSpPr>
        <p:spPr>
          <a:xfrm>
            <a:off x="2454908" y="3943906"/>
            <a:ext cx="4800600" cy="990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Over Distance Charges</a:t>
            </a:r>
          </a:p>
        </p:txBody>
      </p:sp>
      <p:sp>
        <p:nvSpPr>
          <p:cNvPr id="6" name="Rectangle: Rounded Corners 8">
            <a:extLst>
              <a:ext uri="{FF2B5EF4-FFF2-40B4-BE49-F238E27FC236}">
                <a16:creationId xmlns:a16="http://schemas.microsoft.com/office/drawing/2014/main" id="{DD981C3D-D11D-1A4A-9980-E9681DC9C99A}"/>
              </a:ext>
            </a:extLst>
          </p:cNvPr>
          <p:cNvSpPr/>
          <p:nvPr/>
        </p:nvSpPr>
        <p:spPr>
          <a:xfrm>
            <a:off x="2454908" y="5443657"/>
            <a:ext cx="4800600" cy="9906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Home Conversion Costs</a:t>
            </a:r>
          </a:p>
        </p:txBody>
      </p:sp>
      <p:sp>
        <p:nvSpPr>
          <p:cNvPr id="17" name="TextBox 16">
            <a:extLst>
              <a:ext uri="{FF2B5EF4-FFF2-40B4-BE49-F238E27FC236}">
                <a16:creationId xmlns:a16="http://schemas.microsoft.com/office/drawing/2014/main" id="{9A320546-7917-964B-AE47-654DBD16915F}"/>
              </a:ext>
            </a:extLst>
          </p:cNvPr>
          <p:cNvSpPr txBox="1"/>
          <p:nvPr/>
        </p:nvSpPr>
        <p:spPr>
          <a:xfrm>
            <a:off x="4593154" y="3314422"/>
            <a:ext cx="524107" cy="769441"/>
          </a:xfrm>
          <a:prstGeom prst="rect">
            <a:avLst/>
          </a:prstGeom>
          <a:noFill/>
        </p:spPr>
        <p:txBody>
          <a:bodyPr wrap="square" rtlCol="0">
            <a:spAutoFit/>
          </a:bodyPr>
          <a:lstStyle/>
          <a:p>
            <a:r>
              <a:rPr lang="en-US" sz="4400" dirty="0">
                <a:solidFill>
                  <a:schemeClr val="bg1">
                    <a:lumMod val="75000"/>
                  </a:schemeClr>
                </a:solidFill>
              </a:rPr>
              <a:t>+</a:t>
            </a:r>
          </a:p>
        </p:txBody>
      </p:sp>
      <p:sp>
        <p:nvSpPr>
          <p:cNvPr id="18" name="TextBox 17">
            <a:extLst>
              <a:ext uri="{FF2B5EF4-FFF2-40B4-BE49-F238E27FC236}">
                <a16:creationId xmlns:a16="http://schemas.microsoft.com/office/drawing/2014/main" id="{6CF362E7-6466-C24B-8707-42B4A3376E72}"/>
              </a:ext>
            </a:extLst>
          </p:cNvPr>
          <p:cNvSpPr txBox="1"/>
          <p:nvPr/>
        </p:nvSpPr>
        <p:spPr>
          <a:xfrm>
            <a:off x="4614308" y="4804361"/>
            <a:ext cx="524107" cy="769441"/>
          </a:xfrm>
          <a:prstGeom prst="rect">
            <a:avLst/>
          </a:prstGeom>
          <a:noFill/>
        </p:spPr>
        <p:txBody>
          <a:bodyPr wrap="square" rtlCol="0">
            <a:spAutoFit/>
          </a:bodyPr>
          <a:lstStyle/>
          <a:p>
            <a:r>
              <a:rPr lang="en-US" sz="4400" dirty="0">
                <a:solidFill>
                  <a:schemeClr val="bg1">
                    <a:lumMod val="75000"/>
                  </a:schemeClr>
                </a:solidFill>
              </a:rPr>
              <a:t>+</a:t>
            </a:r>
          </a:p>
        </p:txBody>
      </p:sp>
    </p:spTree>
    <p:extLst>
      <p:ext uri="{BB962C8B-B14F-4D97-AF65-F5344CB8AC3E}">
        <p14:creationId xmlns:p14="http://schemas.microsoft.com/office/powerpoint/2010/main" val="2758411759"/>
      </p:ext>
    </p:extLst>
  </p:cSld>
  <p:clrMapOvr>
    <a:masterClrMapping/>
  </p:clrMapOvr>
</p:sld>
</file>

<file path=ppt/theme/theme1.xml><?xml version="1.0" encoding="utf-8"?>
<a:theme xmlns:a="http://schemas.openxmlformats.org/drawingml/2006/main" name="ETG_PPT_template_standard">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ETG_PPT_template_standard</Template>
  <TotalTime>2475</TotalTime>
  <Words>1021</Words>
  <Application>Microsoft Office PowerPoint</Application>
  <PresentationFormat>Custom</PresentationFormat>
  <Paragraphs>145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Candara</vt:lpstr>
      <vt:lpstr>Courier New</vt:lpstr>
      <vt:lpstr>ETG_PPT_template_standard</vt:lpstr>
      <vt:lpstr>The Galena Territory  Informational Town Hall Meeting</vt:lpstr>
      <vt:lpstr>Agenda</vt:lpstr>
      <vt:lpstr>Nicor Gas Overview</vt:lpstr>
      <vt:lpstr>Nicor Gas Overview</vt:lpstr>
      <vt:lpstr>Our Product</vt:lpstr>
      <vt:lpstr>Benefits of Natural Gas</vt:lpstr>
      <vt:lpstr>Extending Natural Gas to  The Galena Territory</vt:lpstr>
      <vt:lpstr>PowerPoint Presentation</vt:lpstr>
      <vt:lpstr>Costs to Convert</vt:lpstr>
      <vt:lpstr>NEP – Connection Charge  </vt:lpstr>
      <vt:lpstr>Over Distance Charges  </vt:lpstr>
      <vt:lpstr>Over Distance Charges</vt:lpstr>
      <vt:lpstr>Home Conversion Costs</vt:lpstr>
      <vt:lpstr>Project Construction Timeline  &amp; Next Steps</vt:lpstr>
      <vt:lpstr>Project Construction Timeline</vt:lpstr>
      <vt:lpstr>Project Construction Timeline</vt:lpstr>
      <vt:lpstr>Project Construction Timeline – Phase 1    </vt:lpstr>
      <vt:lpstr>Next Steps</vt:lpstr>
      <vt:lpstr>Q &amp; 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Campbell</dc:creator>
  <cp:lastModifiedBy>Laporte, Marie A.</cp:lastModifiedBy>
  <cp:revision>35</cp:revision>
  <cp:lastPrinted>2019-08-15T19:13:29Z</cp:lastPrinted>
  <dcterms:created xsi:type="dcterms:W3CDTF">2019-08-07T13:49:22Z</dcterms:created>
  <dcterms:modified xsi:type="dcterms:W3CDTF">2019-08-15T19:22:58Z</dcterms:modified>
</cp:coreProperties>
</file>