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sldIdLst>
    <p:sldId id="267" r:id="rId5"/>
    <p:sldId id="268" r:id="rId6"/>
    <p:sldId id="269" r:id="rId7"/>
    <p:sldId id="259" r:id="rId8"/>
    <p:sldId id="283" r:id="rId9"/>
    <p:sldId id="284" r:id="rId10"/>
    <p:sldId id="272" r:id="rId11"/>
    <p:sldId id="273" r:id="rId12"/>
    <p:sldId id="274" r:id="rId13"/>
    <p:sldId id="271" r:id="rId14"/>
    <p:sldId id="285" r:id="rId15"/>
    <p:sldId id="276" r:id="rId16"/>
    <p:sldId id="278" r:id="rId17"/>
    <p:sldId id="279" r:id="rId18"/>
    <p:sldId id="280" r:id="rId19"/>
    <p:sldId id="282" r:id="rId20"/>
    <p:sldId id="281" r:id="rId21"/>
    <p:sldId id="26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43855"/>
    <a:srgbClr val="F9F7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83"/>
    <p:restoredTop sz="94694"/>
  </p:normalViewPr>
  <p:slideViewPr>
    <p:cSldViewPr snapToGrid="0" snapToObjects="1">
      <p:cViewPr varScale="1">
        <p:scale>
          <a:sx n="111" d="100"/>
          <a:sy n="111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ung, Alicia" userId="7b8071fc-a5c6-4f62-9727-dc5c4f5c6d21" providerId="ADAL" clId="{89E994A7-E732-42A2-811A-02F901E9A321}"/>
    <pc:docChg chg="modSld">
      <pc:chgData name="Young, Alicia" userId="7b8071fc-a5c6-4f62-9727-dc5c4f5c6d21" providerId="ADAL" clId="{89E994A7-E732-42A2-811A-02F901E9A321}" dt="2026-05-07T16:01:49.317" v="1" actId="13926"/>
      <pc:docMkLst>
        <pc:docMk/>
      </pc:docMkLst>
      <pc:sldChg chg="modSp mod">
        <pc:chgData name="Young, Alicia" userId="7b8071fc-a5c6-4f62-9727-dc5c4f5c6d21" providerId="ADAL" clId="{89E994A7-E732-42A2-811A-02F901E9A321}" dt="2026-05-07T16:01:19.164" v="0" actId="13926"/>
        <pc:sldMkLst>
          <pc:docMk/>
          <pc:sldMk cId="372900463" sldId="280"/>
        </pc:sldMkLst>
        <pc:spChg chg="mod">
          <ac:chgData name="Young, Alicia" userId="7b8071fc-a5c6-4f62-9727-dc5c4f5c6d21" providerId="ADAL" clId="{89E994A7-E732-42A2-811A-02F901E9A321}" dt="2026-05-07T16:01:19.164" v="0" actId="13926"/>
          <ac:spMkLst>
            <pc:docMk/>
            <pc:sldMk cId="372900463" sldId="280"/>
            <ac:spMk id="12" creationId="{E56567BB-95C7-1259-BB0F-B2040FE4D6A5}"/>
          </ac:spMkLst>
        </pc:spChg>
      </pc:sldChg>
      <pc:sldChg chg="modSp mod">
        <pc:chgData name="Young, Alicia" userId="7b8071fc-a5c6-4f62-9727-dc5c4f5c6d21" providerId="ADAL" clId="{89E994A7-E732-42A2-811A-02F901E9A321}" dt="2026-05-07T16:01:49.317" v="1" actId="13926"/>
        <pc:sldMkLst>
          <pc:docMk/>
          <pc:sldMk cId="2205281423" sldId="281"/>
        </pc:sldMkLst>
        <pc:spChg chg="mod">
          <ac:chgData name="Young, Alicia" userId="7b8071fc-a5c6-4f62-9727-dc5c4f5c6d21" providerId="ADAL" clId="{89E994A7-E732-42A2-811A-02F901E9A321}" dt="2026-05-07T16:01:49.317" v="1" actId="13926"/>
          <ac:spMkLst>
            <pc:docMk/>
            <pc:sldMk cId="2205281423" sldId="281"/>
            <ac:spMk id="12" creationId="{6C80EE8E-83A1-3607-D683-8AED0C08840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D9BA01A-1F53-A141-BD22-218944E988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2376" y="5870448"/>
            <a:ext cx="2971800" cy="4572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640080" y="2831097"/>
            <a:ext cx="8221116" cy="175259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 b="1" i="0" baseline="0">
                <a:solidFill>
                  <a:schemeClr val="tx2"/>
                </a:solidFill>
                <a:latin typeface="Calibri" panose="020F0502020204030204" pitchFamily="34" charset="0"/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Presenter name / date</a:t>
            </a:r>
          </a:p>
        </p:txBody>
      </p:sp>
      <p:sp>
        <p:nvSpPr>
          <p:cNvPr id="14" name="Title 1"/>
          <p:cNvSpPr>
            <a:spLocks noGrp="1"/>
          </p:cNvSpPr>
          <p:nvPr userDrawn="1">
            <p:ph type="ctrTitle" hasCustomPrompt="1"/>
          </p:nvPr>
        </p:nvSpPr>
        <p:spPr>
          <a:xfrm>
            <a:off x="640080" y="886236"/>
            <a:ext cx="8221116" cy="1752599"/>
          </a:xfrm>
          <a:prstGeom prst="rect">
            <a:avLst/>
          </a:prstGeom>
          <a:noFill/>
        </p:spPr>
        <p:txBody>
          <a:bodyPr anchor="b"/>
          <a:lstStyle>
            <a:lvl1pPr algn="l">
              <a:lnSpc>
                <a:spcPts val="5200"/>
              </a:lnSpc>
              <a:defRPr sz="4800" baseline="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</a:lstStyle>
          <a:p>
            <a:br>
              <a:rPr lang="en-US" dirty="0"/>
            </a:br>
            <a:r>
              <a:rPr lang="en-US" dirty="0"/>
              <a:t>Click to edit title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1A0720-3F09-454F-B5DD-3A273653AF6A}"/>
              </a:ext>
            </a:extLst>
          </p:cNvPr>
          <p:cNvSpPr txBox="1"/>
          <p:nvPr userDrawn="1"/>
        </p:nvSpPr>
        <p:spPr>
          <a:xfrm>
            <a:off x="11548872" y="6532487"/>
            <a:ext cx="417208" cy="287259"/>
          </a:xfrm>
          <a:prstGeom prst="rect">
            <a:avLst/>
          </a:prstGeom>
          <a:noFill/>
        </p:spPr>
        <p:txBody>
          <a:bodyPr wrap="square" lIns="0" rIns="0" rtlCol="0">
            <a:noAutofit/>
          </a:bodyPr>
          <a:lstStyle/>
          <a:p>
            <a:pPr algn="r"/>
            <a:endParaRPr lang="en-US" sz="1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E3E6C40-63A2-3047-B6BF-D83ABF6DDD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497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4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D7AD546-0ECD-0549-EB9F-4BDF10000DF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H="1">
            <a:off x="0" y="0"/>
            <a:ext cx="12192000" cy="6855792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04A4FD3C-718A-E548-BF6E-B4846844D02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2376" y="3236677"/>
            <a:ext cx="8221116" cy="175259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 b="1" i="0" baseline="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Presenter name / date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E19A15-D010-ED41-9A60-0CCC0F37FF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22376" y="886236"/>
            <a:ext cx="8221116" cy="1752599"/>
          </a:xfrm>
          <a:prstGeom prst="rect">
            <a:avLst/>
          </a:prstGeom>
          <a:noFill/>
        </p:spPr>
        <p:txBody>
          <a:bodyPr anchor="b"/>
          <a:lstStyle>
            <a:lvl1pPr algn="l">
              <a:lnSpc>
                <a:spcPts val="5200"/>
              </a:lnSpc>
              <a:defRPr sz="48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A44093-9E17-F745-83A3-3429FB4225BD}"/>
              </a:ext>
            </a:extLst>
          </p:cNvPr>
          <p:cNvSpPr txBox="1"/>
          <p:nvPr userDrawn="1"/>
        </p:nvSpPr>
        <p:spPr>
          <a:xfrm>
            <a:off x="11550365" y="6532487"/>
            <a:ext cx="417208" cy="287259"/>
          </a:xfrm>
          <a:prstGeom prst="rect">
            <a:avLst/>
          </a:prstGeom>
          <a:noFill/>
        </p:spPr>
        <p:txBody>
          <a:bodyPr wrap="square" lIns="0" rIns="0" rtlCol="0">
            <a:noAutofit/>
          </a:bodyPr>
          <a:lstStyle/>
          <a:p>
            <a:pPr algn="r"/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259BBC4-2375-A641-8F6C-7C64D31F93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  <a:noFill/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Footer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06F0F9-C52E-C724-76E8-89BC5192EF1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57200" y="5437800"/>
            <a:ext cx="2624207" cy="109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7630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45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B426B86-8962-EC4E-8366-C877DF8945F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3900" y="5870448"/>
            <a:ext cx="2971800" cy="457200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442126E8-CB99-4F4F-B7F7-F54C44030D9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0080" y="2831097"/>
            <a:ext cx="8221116" cy="175259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 b="1" i="0" baseline="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Presenter name / date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4247BE7-13BF-6941-BDEC-D920BBC4673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080" y="886236"/>
            <a:ext cx="8221116" cy="1752599"/>
          </a:xfrm>
          <a:prstGeom prst="rect">
            <a:avLst/>
          </a:prstGeom>
          <a:noFill/>
        </p:spPr>
        <p:txBody>
          <a:bodyPr anchor="b"/>
          <a:lstStyle>
            <a:lvl1pPr algn="l">
              <a:lnSpc>
                <a:spcPts val="5200"/>
              </a:lnSpc>
              <a:defRPr sz="48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18CC83-D7B6-8046-A0A5-B58F0CD5FCD5}"/>
              </a:ext>
            </a:extLst>
          </p:cNvPr>
          <p:cNvSpPr txBox="1"/>
          <p:nvPr userDrawn="1"/>
        </p:nvSpPr>
        <p:spPr>
          <a:xfrm>
            <a:off x="11550365" y="6532487"/>
            <a:ext cx="417208" cy="287259"/>
          </a:xfrm>
          <a:prstGeom prst="rect">
            <a:avLst/>
          </a:prstGeom>
          <a:noFill/>
        </p:spPr>
        <p:txBody>
          <a:bodyPr wrap="square" lIns="0" rIns="0" rtlCol="0">
            <a:noAutofit/>
          </a:bodyPr>
          <a:lstStyle/>
          <a:p>
            <a:pPr algn="r"/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229653C5-D8AD-FB43-8898-B67A2F74BC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4790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Divi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59B1B36-EDD8-F7E9-342F-E9F207B4314F}"/>
              </a:ext>
            </a:extLst>
          </p:cNvPr>
          <p:cNvSpPr/>
          <p:nvPr userDrawn="1"/>
        </p:nvSpPr>
        <p:spPr>
          <a:xfrm>
            <a:off x="0" y="0"/>
            <a:ext cx="12192000" cy="6819746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4000"/>
                </a:schemeClr>
              </a:gs>
              <a:gs pos="0">
                <a:schemeClr val="accent1"/>
              </a:gs>
              <a:gs pos="69000">
                <a:schemeClr val="tx2">
                  <a:alpha val="46000"/>
                </a:schemeClr>
              </a:gs>
              <a:gs pos="100000">
                <a:schemeClr val="accent2">
                  <a:lumMod val="50000"/>
                  <a:alpha val="0"/>
                </a:schemeClr>
              </a:gs>
            </a:gsLst>
            <a:lin ang="2700000" scaled="1"/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8D6D92-08B7-1944-BE05-2B3F29B932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2376" y="5870448"/>
            <a:ext cx="455435" cy="393192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 userDrawn="1">
            <p:ph type="ctrTitle" hasCustomPrompt="1"/>
          </p:nvPr>
        </p:nvSpPr>
        <p:spPr>
          <a:xfrm>
            <a:off x="640080" y="1764515"/>
            <a:ext cx="7915964" cy="1703452"/>
          </a:xfrm>
          <a:prstGeom prst="rect">
            <a:avLst/>
          </a:prstGeom>
        </p:spPr>
        <p:txBody>
          <a:bodyPr anchor="t" anchorCtr="0"/>
          <a:lstStyle>
            <a:lvl1pPr algn="l">
              <a:lnSpc>
                <a:spcPts val="5200"/>
              </a:lnSpc>
              <a:defRPr sz="48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dirty="0"/>
              <a:t>Section divider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C13C7A-8626-7F46-8A3F-4A799D449512}"/>
              </a:ext>
            </a:extLst>
          </p:cNvPr>
          <p:cNvSpPr txBox="1"/>
          <p:nvPr userDrawn="1"/>
        </p:nvSpPr>
        <p:spPr>
          <a:xfrm>
            <a:off x="11640312" y="6532487"/>
            <a:ext cx="417208" cy="287259"/>
          </a:xfrm>
          <a:prstGeom prst="rect">
            <a:avLst/>
          </a:prstGeom>
          <a:noFill/>
        </p:spPr>
        <p:txBody>
          <a:bodyPr wrap="square" lIns="91440" rIns="91440" rtlCol="0" anchor="ctr" anchorCtr="0">
            <a:noAutofit/>
          </a:bodyPr>
          <a:lstStyle/>
          <a:p>
            <a:pPr algn="r"/>
            <a:fld id="{E69191C5-0CDC-DB4B-ACAB-57E8E7ED39E6}" type="slidenum">
              <a:rPr lang="en-US" sz="10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FA50F535-46EF-E842-B218-98EAE9B10E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334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Divi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6B4C28A-CF20-BA4A-9928-0AA097CFEA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080" y="1764515"/>
            <a:ext cx="7915964" cy="1703452"/>
          </a:xfrm>
          <a:prstGeom prst="rect">
            <a:avLst/>
          </a:prstGeom>
        </p:spPr>
        <p:txBody>
          <a:bodyPr anchor="t" anchorCtr="0"/>
          <a:lstStyle>
            <a:lvl1pPr algn="l">
              <a:lnSpc>
                <a:spcPts val="5200"/>
              </a:lnSpc>
              <a:defRPr sz="48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dirty="0"/>
              <a:t>Section divider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5B78EC-D59A-D14E-9611-A71D99F15A87}"/>
              </a:ext>
            </a:extLst>
          </p:cNvPr>
          <p:cNvSpPr txBox="1"/>
          <p:nvPr userDrawn="1"/>
        </p:nvSpPr>
        <p:spPr>
          <a:xfrm>
            <a:off x="11640312" y="6532487"/>
            <a:ext cx="417208" cy="287259"/>
          </a:xfrm>
          <a:prstGeom prst="rect">
            <a:avLst/>
          </a:prstGeom>
          <a:noFill/>
        </p:spPr>
        <p:txBody>
          <a:bodyPr wrap="square" lIns="91440" rIns="91440" rtlCol="0" anchor="ctr" anchorCtr="0">
            <a:noAutofit/>
          </a:bodyPr>
          <a:lstStyle/>
          <a:p>
            <a:pPr algn="r"/>
            <a:fld id="{E69191C5-0CDC-DB4B-ACAB-57E8E7ED39E6}" type="slidenum">
              <a:rPr lang="en-US" sz="10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93671E97-BDC7-BF4C-AEAF-51265765FE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93F57F82-46D0-D947-BEAB-AF36C2AAAB6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6724" y="5873732"/>
            <a:ext cx="445126" cy="385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790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3167A2C8-F19F-D34F-990C-6FD2A48FAB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3C9F9C6-A3F2-B442-B75D-43A7D98B9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0160"/>
            <a:ext cx="11315699" cy="5120640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>
              <a:defRPr sz="2600" baseline="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6DB732CA-3B90-2A42-9EBC-48F0E677AF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436" y="146304"/>
            <a:ext cx="11311128" cy="604865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baseline="0">
                <a:solidFill>
                  <a:schemeClr val="tx2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dirty="0"/>
              <a:t>Click to edit title </a:t>
            </a:r>
          </a:p>
        </p:txBody>
      </p:sp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id="{2FB4E60D-6F40-124E-AEFC-6BD7E5D7B7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7772" y="6528816"/>
            <a:ext cx="420624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08203A8B-BBB3-754B-9D6D-000903116BD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F167B4-CD22-AB0A-27DC-81C2D0AC04FB}"/>
              </a:ext>
            </a:extLst>
          </p:cNvPr>
          <p:cNvSpPr/>
          <p:nvPr userDrawn="1"/>
        </p:nvSpPr>
        <p:spPr>
          <a:xfrm>
            <a:off x="0" y="899652"/>
            <a:ext cx="12192000" cy="6636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630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234B16-E452-2049-BDBB-93BDA1835A6A}"/>
              </a:ext>
            </a:extLst>
          </p:cNvPr>
          <p:cNvSpPr/>
          <p:nvPr userDrawn="1"/>
        </p:nvSpPr>
        <p:spPr>
          <a:xfrm>
            <a:off x="-1" y="6515100"/>
            <a:ext cx="12191999" cy="342900"/>
          </a:xfrm>
          <a:prstGeom prst="rect">
            <a:avLst/>
          </a:prstGeom>
          <a:gradFill>
            <a:gsLst>
              <a:gs pos="0">
                <a:srgbClr val="00591D"/>
              </a:gs>
              <a:gs pos="100000">
                <a:srgbClr val="529736"/>
              </a:gs>
            </a:gsLst>
            <a:lin ang="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3B22D9FE-1A9D-4777-A530-62F5F9B47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0159"/>
            <a:ext cx="11315699" cy="5120640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>
              <a:defRPr sz="2600" baseline="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B2FDD4-900E-B142-BA12-079773E183CA}"/>
              </a:ext>
            </a:extLst>
          </p:cNvPr>
          <p:cNvSpPr txBox="1"/>
          <p:nvPr userDrawn="1"/>
        </p:nvSpPr>
        <p:spPr>
          <a:xfrm>
            <a:off x="11640312" y="6532487"/>
            <a:ext cx="417208" cy="287259"/>
          </a:xfrm>
          <a:prstGeom prst="rect">
            <a:avLst/>
          </a:prstGeom>
          <a:noFill/>
        </p:spPr>
        <p:txBody>
          <a:bodyPr wrap="square" lIns="91440" rIns="91440" rtlCol="0" anchor="ctr" anchorCtr="0">
            <a:noAutofit/>
          </a:bodyPr>
          <a:lstStyle/>
          <a:p>
            <a:pPr algn="r"/>
            <a:fld id="{E69191C5-0CDC-DB4B-ACAB-57E8E7ED39E6}" type="slidenum">
              <a:rPr lang="en-US" sz="10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13057CA-CF22-494C-8A52-B066B60D13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14" name="Title Placeholder 1">
            <a:extLst>
              <a:ext uri="{FF2B5EF4-FFF2-40B4-BE49-F238E27FC236}">
                <a16:creationId xmlns:a16="http://schemas.microsoft.com/office/drawing/2014/main" id="{CA84513B-0BF8-FC40-A531-1E7E436F9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436" y="146304"/>
            <a:ext cx="11311128" cy="604865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baseline="0">
                <a:solidFill>
                  <a:schemeClr val="tx2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dirty="0"/>
              <a:t>Click to edit title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87316EC-F3B3-626A-DD2F-A24E0DC9A6DB}"/>
              </a:ext>
            </a:extLst>
          </p:cNvPr>
          <p:cNvSpPr/>
          <p:nvPr userDrawn="1"/>
        </p:nvSpPr>
        <p:spPr>
          <a:xfrm>
            <a:off x="0" y="899652"/>
            <a:ext cx="12192000" cy="6636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E30A5080-88DD-AF29-2C06-9670CC842A6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74598" y="5154560"/>
            <a:ext cx="1532420" cy="137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080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1D81786-FB6F-3B4C-B3C8-92120D97F52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914400"/>
          </a:xfrm>
          <a:prstGeom prst="rect">
            <a:avLst/>
          </a:prstGeom>
        </p:spPr>
      </p:pic>
      <p:sp>
        <p:nvSpPr>
          <p:cNvPr id="14" name="Title Placeholder 1">
            <a:extLst>
              <a:ext uri="{FF2B5EF4-FFF2-40B4-BE49-F238E27FC236}">
                <a16:creationId xmlns:a16="http://schemas.microsoft.com/office/drawing/2014/main" id="{173D14FE-1EC1-7444-96A2-097B185D0B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151" y="146304"/>
            <a:ext cx="11315699" cy="60486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ctr">
              <a:defRPr baseline="0">
                <a:solidFill>
                  <a:schemeClr val="bg1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F8356DB8-E15C-5E4A-87E7-DB0988E86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0159"/>
            <a:ext cx="11315699" cy="5120640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>
              <a:defRPr sz="2600" baseline="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>
              <a:defRPr baseline="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5D3C88D7-F345-0A47-AA40-A7C11EB229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1">
            <a:extLst>
              <a:ext uri="{FF2B5EF4-FFF2-40B4-BE49-F238E27FC236}">
                <a16:creationId xmlns:a16="http://schemas.microsoft.com/office/drawing/2014/main" id="{66A3D480-BE56-2146-A9B1-0D087C7661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7772" y="6528816"/>
            <a:ext cx="420624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08203A8B-BBB3-754B-9D6D-000903116BD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136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ACC9CD8-65AD-6F46-BECE-BE4C577A4E56}"/>
              </a:ext>
            </a:extLst>
          </p:cNvPr>
          <p:cNvSpPr/>
          <p:nvPr userDrawn="1"/>
        </p:nvSpPr>
        <p:spPr>
          <a:xfrm>
            <a:off x="-1" y="6515100"/>
            <a:ext cx="12191999" cy="342900"/>
          </a:xfrm>
          <a:prstGeom prst="rect">
            <a:avLst/>
          </a:prstGeom>
          <a:gradFill>
            <a:gsLst>
              <a:gs pos="0">
                <a:srgbClr val="00591D"/>
              </a:gs>
              <a:gs pos="100000">
                <a:srgbClr val="529736"/>
              </a:gs>
            </a:gsLst>
            <a:lin ang="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84CECAFE-CD26-D948-A2DC-09313FD9E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436" y="146304"/>
            <a:ext cx="11311128" cy="60486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ctr">
              <a:defRPr sz="3200" baseline="0">
                <a:solidFill>
                  <a:schemeClr val="tx1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0CB4A54-C8AB-0C46-B0CE-62294C89BF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99C817-0AD4-6F46-878E-977FCA434A78}"/>
              </a:ext>
            </a:extLst>
          </p:cNvPr>
          <p:cNvSpPr txBox="1"/>
          <p:nvPr userDrawn="1"/>
        </p:nvSpPr>
        <p:spPr>
          <a:xfrm>
            <a:off x="11640312" y="6532487"/>
            <a:ext cx="417208" cy="287259"/>
          </a:xfrm>
          <a:prstGeom prst="rect">
            <a:avLst/>
          </a:prstGeom>
          <a:noFill/>
        </p:spPr>
        <p:txBody>
          <a:bodyPr wrap="square" lIns="91440" rIns="91440" rtlCol="0" anchor="ctr" anchorCtr="0">
            <a:noAutofit/>
          </a:bodyPr>
          <a:lstStyle/>
          <a:p>
            <a:pPr algn="r"/>
            <a:fld id="{E69191C5-0CDC-DB4B-ACAB-57E8E7ED39E6}" type="slidenum">
              <a:rPr lang="en-US" sz="100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6AA4275-C211-BDDE-22B5-751EFDD2C1A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74598" y="5154560"/>
            <a:ext cx="1532420" cy="137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06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8985" y="1280160"/>
            <a:ext cx="5394960" cy="512064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133" baseline="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B86FF44-9761-F74C-AECD-716DDEE3B7A9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457200" y="1280160"/>
            <a:ext cx="5394960" cy="5120640"/>
          </a:xfrm>
          <a:prstGeom prst="rect">
            <a:avLst/>
          </a:prstGeom>
        </p:spPr>
        <p:txBody>
          <a:bodyPr/>
          <a:lstStyle>
            <a:lvl1pPr>
              <a:defRPr sz="2400" baseline="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 sz="2133" baseline="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>
              <a:defRPr sz="1867" baseline="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06530C-4C55-8A48-AFD0-321ED623C792}"/>
              </a:ext>
            </a:extLst>
          </p:cNvPr>
          <p:cNvSpPr txBox="1"/>
          <p:nvPr userDrawn="1"/>
        </p:nvSpPr>
        <p:spPr>
          <a:xfrm>
            <a:off x="11640312" y="6532487"/>
            <a:ext cx="417208" cy="287259"/>
          </a:xfrm>
          <a:prstGeom prst="rect">
            <a:avLst/>
          </a:prstGeom>
          <a:noFill/>
        </p:spPr>
        <p:txBody>
          <a:bodyPr wrap="square" lIns="91440" rIns="91440" rtlCol="0" anchor="ctr" anchorCtr="0">
            <a:noAutofit/>
          </a:bodyPr>
          <a:lstStyle/>
          <a:p>
            <a:pPr algn="r"/>
            <a:fld id="{E69191C5-0CDC-DB4B-ACAB-57E8E7ED39E6}" type="slidenum">
              <a:rPr lang="en-US" sz="100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08F2DB85-614F-0749-A339-37E81ABABD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3248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606E0-A2D9-4D49-BBC9-9D325CBED5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436" y="146304"/>
            <a:ext cx="11311128" cy="604865"/>
          </a:xfrm>
          <a:prstGeom prst="rect">
            <a:avLst/>
          </a:prstGeom>
        </p:spPr>
        <p:txBody>
          <a:bodyPr anchor="ctr" anchorCtr="0"/>
          <a:lstStyle>
            <a:lvl1pPr algn="ctr">
              <a:defRPr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3770476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ack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085771-419A-5E65-0FD2-92E10820F35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2000"/>
          </a:blip>
          <a:stretch>
            <a:fillRect/>
          </a:stretch>
        </p:blipFill>
        <p:spPr>
          <a:xfrm>
            <a:off x="13532" y="0"/>
            <a:ext cx="12193962" cy="68568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6C7BE5-749B-334C-BCC5-A4C1FE28FE2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/>
          </a:blip>
          <a:srcRect/>
          <a:stretch/>
        </p:blipFill>
        <p:spPr>
          <a:xfrm>
            <a:off x="3792508" y="1299303"/>
            <a:ext cx="5363683" cy="4259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285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 l="100000" r="10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CCAA552-1C24-CD40-95BB-B50DECA397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528816"/>
            <a:ext cx="4114800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CBF982-BE2A-0549-BE12-C196BD81F8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7772" y="6528816"/>
            <a:ext cx="420624" cy="2872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08203A8B-BBB3-754B-9D6D-000903116BD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EE6822-9065-2C45-B6CF-5E507812D11D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242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defTabSz="609585" rtl="0" eaLnBrk="1" latinLnBrk="0" hangingPunct="1">
        <a:spcBef>
          <a:spcPct val="0"/>
        </a:spcBef>
        <a:buNone/>
        <a:defRPr sz="3200" b="0" kern="1200">
          <a:solidFill>
            <a:schemeClr val="bg1"/>
          </a:solidFill>
          <a:latin typeface="Rockwell" panose="02060603020205020403" pitchFamily="18" charset="77"/>
          <a:ea typeface="+mj-ea"/>
          <a:cs typeface="+mj-cs"/>
        </a:defRPr>
      </a:lvl1pPr>
    </p:titleStyle>
    <p:bodyStyle>
      <a:lvl1pPr marL="230712" indent="-230712" algn="l" defTabSz="609585" rtl="0" eaLnBrk="1" latinLnBrk="0" hangingPunct="1">
        <a:spcBef>
          <a:spcPts val="0"/>
        </a:spcBef>
        <a:buFont typeface="Arial"/>
        <a:buChar char="•"/>
        <a:defRPr sz="2667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455073" indent="-224361" algn="l" defTabSz="609585" rtl="0" eaLnBrk="1" latinLnBrk="0" hangingPunct="1">
        <a:spcBef>
          <a:spcPts val="0"/>
        </a:spcBef>
        <a:buFont typeface="Arial" panose="020B0604020202020204" pitchFamily="34" charset="0"/>
        <a:buChar char="–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683667" indent="-228594" algn="l" defTabSz="609585" rtl="0" eaLnBrk="1" latinLnBrk="0" hangingPunct="1">
        <a:spcBef>
          <a:spcPts val="0"/>
        </a:spcBef>
        <a:buFont typeface="Arial" panose="020B0604020202020204" pitchFamily="34" charset="0"/>
        <a:buChar char="»"/>
        <a:defRPr sz="2133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916494" indent="-232828" algn="l" defTabSz="609585" rtl="0" eaLnBrk="1" latinLnBrk="0" hangingPunct="1">
        <a:spcBef>
          <a:spcPts val="0"/>
        </a:spcBef>
        <a:buFont typeface="Arial"/>
        <a:buChar char="•"/>
        <a:defRPr sz="2133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1145089" indent="-228594" algn="l" defTabSz="609585" rtl="0" eaLnBrk="1" latinLnBrk="0" hangingPunct="1">
        <a:spcBef>
          <a:spcPts val="0"/>
        </a:spcBef>
        <a:buFont typeface="Arial"/>
        <a:buChar char="•"/>
        <a:defRPr sz="2133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335271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456">
          <p15:clr>
            <a:srgbClr val="F26B43"/>
          </p15:clr>
        </p15:guide>
        <p15:guide id="4" orient="horz" pos="4104">
          <p15:clr>
            <a:srgbClr val="F26B43"/>
          </p15:clr>
        </p15:guide>
        <p15:guide id="5" orient="horz" pos="72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7.e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40.png"/><Relationship Id="rId7" Type="http://schemas.openxmlformats.org/officeDocument/2006/relationships/hyperlink" Target="https://nam10.safelinks.protection.outlook.com/?url=http%3A%2F%2Fnicorgas.com%2FSafeDiggingRoadShow&amp;data=05%7C02%7Cmarkhaye%40southernco.COM%7Ca167c673cd9a4cdb8b1108deab8773ed%7Cc0a02e2d1186410a88950a4a252ebf17%7C0%7C0%7C639136795422154012%7CUnknown%7CTWFpbGZsb3d8eyJFbXB0eU1hcGkiOnRydWUsIlYiOiIwLjAuMDAwMCIsIlAiOiJXaW4zMiIsIkFOIjoiTWFpbCIsIldUIjoyfQ%3D%3D%7C0%7C%7C%7C&amp;sdata=Jsh7mtwYJTogU2Ppq9clANpROw4Fe%2Ft49Ed90Od6T80%3D&amp;reserved=0" TargetMode="External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7.emf"/><Relationship Id="rId4" Type="http://schemas.openxmlformats.org/officeDocument/2006/relationships/image" Target="../media/image33.emf"/><Relationship Id="rId9" Type="http://schemas.openxmlformats.org/officeDocument/2006/relationships/image" Target="../media/image42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s://nam10.safelinks.protection.outlook.com/?url=http%3A%2F%2Fnicorgas.com%2FSafeDiggingRoadShow&amp;data=05%7C02%7Cmarkhaye%40southernco.COM%7Ca167c673cd9a4cdb8b1108deab8773ed%7Cc0a02e2d1186410a88950a4a252ebf17%7C0%7C0%7C639136795422154012%7CUnknown%7CTWFpbGZsb3d8eyJFbXB0eU1hcGkiOnRydWUsIlYiOiIwLjAuMDAwMCIsIlAiOiJXaW4zMiIsIkFOIjoiTWFpbCIsIldUIjoyfQ%3D%3D%7C0%7C%7C%7C&amp;sdata=Jsh7mtwYJTogU2Ppq9clANpROw4Fe%2Ft49Ed90Od6T80%3D&amp;reserved=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57FC52B2-4C5F-D34E-5410-A19D5BC85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375" y="4219166"/>
            <a:ext cx="10766617" cy="770110"/>
          </a:xfrm>
        </p:spPr>
        <p:txBody>
          <a:bodyPr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82109F1-190B-1141-8DE7-5796BEB7EF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374" y="886236"/>
            <a:ext cx="10766619" cy="2977841"/>
          </a:xfrm>
        </p:spPr>
        <p:txBody>
          <a:bodyPr/>
          <a:lstStyle/>
          <a:p>
            <a:pPr algn="ctr"/>
            <a:r>
              <a:rPr lang="en-US" dirty="0">
                <a:latin typeface="Calibri"/>
                <a:ea typeface="Calibri"/>
                <a:cs typeface="Calibri"/>
              </a:rPr>
              <a:t>Asset Protection – Damage Prevention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33D0E2-0B5D-837A-C045-08BDD0C25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</p:spTree>
    <p:extLst>
      <p:ext uri="{BB962C8B-B14F-4D97-AF65-F5344CB8AC3E}">
        <p14:creationId xmlns:p14="http://schemas.microsoft.com/office/powerpoint/2010/main" val="2120154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F8611A-D171-BCA4-0176-0BD389BD2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3C2EE12D-C062-3FF9-7B7B-32EADD3434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91714" y="2085508"/>
            <a:ext cx="1880981" cy="224453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B3E59D7-7347-34A5-B909-386E7DC175FD}"/>
              </a:ext>
            </a:extLst>
          </p:cNvPr>
          <p:cNvSpPr txBox="1"/>
          <p:nvPr/>
        </p:nvSpPr>
        <p:spPr>
          <a:xfrm>
            <a:off x="440436" y="5040010"/>
            <a:ext cx="365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The Issue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BFA22C-6037-F909-3332-B87C7067EA86}"/>
              </a:ext>
            </a:extLst>
          </p:cNvPr>
          <p:cNvSpPr txBox="1"/>
          <p:nvPr/>
        </p:nvSpPr>
        <p:spPr>
          <a:xfrm>
            <a:off x="4267201" y="5040010"/>
            <a:ext cx="365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We Are Doing</a:t>
            </a:r>
          </a:p>
          <a:p>
            <a:pPr algn="ctr"/>
            <a:r>
              <a:rPr lang="en-US" sz="2000" dirty="0"/>
              <a:t>To Help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D6423C-441C-203E-7242-73BDB734F75A}"/>
              </a:ext>
            </a:extLst>
          </p:cNvPr>
          <p:cNvSpPr txBox="1"/>
          <p:nvPr/>
        </p:nvSpPr>
        <p:spPr>
          <a:xfrm>
            <a:off x="8093966" y="5040010"/>
            <a:ext cx="365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How We Can</a:t>
            </a:r>
          </a:p>
          <a:p>
            <a:pPr algn="ctr"/>
            <a:r>
              <a:rPr lang="en-US" sz="2000" dirty="0"/>
              <a:t>Work Together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2D0D3D8E-1586-5D53-8594-8D362B2D69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36356" y="2596490"/>
            <a:ext cx="1919287" cy="1733550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150D3F64-AB3A-17CE-B986-C486A9EAF1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3500" y="2891568"/>
            <a:ext cx="2744875" cy="143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728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0180972-E5F7-1579-6057-F21B5AD24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73" y="4041873"/>
            <a:ext cx="3230415" cy="21536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F1B0E7-0829-FA47-F54D-D8432F484B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467C23-F65A-C87B-9F5E-CBA7109C6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Overview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6F69A5-A80A-39EC-0DDD-C780D8AF3468}"/>
              </a:ext>
            </a:extLst>
          </p:cNvPr>
          <p:cNvSpPr txBox="1"/>
          <p:nvPr/>
        </p:nvSpPr>
        <p:spPr>
          <a:xfrm>
            <a:off x="6096000" y="3118543"/>
            <a:ext cx="4902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Recommendation: Share data here on incidents that were, statistically speaking, preventable – NCIs, etc.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83B873-31E7-EC0E-B1E4-55B463D7C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872" y="1764517"/>
            <a:ext cx="3230415" cy="210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EACE83-8A53-FC58-A931-8B76B5046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81" y="2672615"/>
            <a:ext cx="2124568" cy="318586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AA97166-74D7-D66B-7A8A-6A9F722854DF}"/>
              </a:ext>
            </a:extLst>
          </p:cNvPr>
          <p:cNvSpPr txBox="1"/>
          <p:nvPr/>
        </p:nvSpPr>
        <p:spPr>
          <a:xfrm>
            <a:off x="1876666" y="1130060"/>
            <a:ext cx="78798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Damage Prevention is a shared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363187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BC080-DF56-0647-8945-524F1AE46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174" y="2440857"/>
            <a:ext cx="10803194" cy="1027109"/>
          </a:xfrm>
        </p:spPr>
        <p:txBody>
          <a:bodyPr/>
          <a:lstStyle/>
          <a:p>
            <a:pPr algn="ctr"/>
            <a:r>
              <a:rPr lang="en-US" dirty="0">
                <a:latin typeface="+mn-lt"/>
              </a:rPr>
              <a:t>The Issue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5AA921-9C28-6146-8B68-44E4B2BA17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11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E893E-88B5-261C-2D1A-CA3A344133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A7B615-E71B-8C00-5332-4F833446D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9DD15D-C272-DE8E-B18F-EDE5A881D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The Issue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95919D-D1B7-6F3C-CF96-4A785F34B630}"/>
              </a:ext>
            </a:extLst>
          </p:cNvPr>
          <p:cNvSpPr txBox="1"/>
          <p:nvPr/>
        </p:nvSpPr>
        <p:spPr>
          <a:xfrm>
            <a:off x="0" y="2563368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Asset Protection Data here </a:t>
            </a:r>
          </a:p>
        </p:txBody>
      </p:sp>
    </p:spTree>
    <p:extLst>
      <p:ext uri="{BB962C8B-B14F-4D97-AF65-F5344CB8AC3E}">
        <p14:creationId xmlns:p14="http://schemas.microsoft.com/office/powerpoint/2010/main" val="2520801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112E4-B1DF-1C76-E18B-82D85A4D8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4B2B7-ED7C-BA8E-E50F-36C35803CA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415CD5-FB92-AC2C-646A-B555D4A0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The Issue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E1BE7A-2F42-CA11-B440-A0CC8ABFCA5F}"/>
              </a:ext>
            </a:extLst>
          </p:cNvPr>
          <p:cNvSpPr txBox="1"/>
          <p:nvPr/>
        </p:nvSpPr>
        <p:spPr>
          <a:xfrm>
            <a:off x="8080716" y="1693453"/>
            <a:ext cx="354101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Let’s work together 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avoid:</a:t>
            </a: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Damages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 interruptions 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Road closures 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Loss of life 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Property damage 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Equipment damage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Lawsuits </a:t>
            </a:r>
          </a:p>
          <a:p>
            <a:pPr marL="342900" indent="-342900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 liabilities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C9155-4E4B-B4AF-11FB-617911F80B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0000">
            <a:off x="735935" y="2278693"/>
            <a:ext cx="4334971" cy="192333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104524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89513D-4D2A-97CB-FB73-5BEA043407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20000">
            <a:off x="1031559" y="3862929"/>
            <a:ext cx="2516485" cy="227843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104524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C4CEA6-DD3E-A07B-2ECE-2BA7A1080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00000">
            <a:off x="1556547" y="1538378"/>
            <a:ext cx="6030907" cy="7156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104524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E00E09-624E-F766-A76D-746BA31F9F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600000">
            <a:off x="3848042" y="3020032"/>
            <a:ext cx="3154819" cy="224020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104524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FD71DF-4931-030F-921E-5BD5B539CC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2136" y="5617018"/>
            <a:ext cx="4030000" cy="60402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5098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E0558-1382-5816-C06F-5EA1BF1A8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55E6C6-A31E-AE5B-77FC-7900565470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0389A8A-85BB-756C-AAA2-4F4B1DEDC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Reducing Risks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F8017F-40D7-A6B9-38E3-EDFD80EF12DE}"/>
              </a:ext>
            </a:extLst>
          </p:cNvPr>
          <p:cNvSpPr txBox="1"/>
          <p:nvPr/>
        </p:nvSpPr>
        <p:spPr>
          <a:xfrm>
            <a:off x="5215096" y="1831106"/>
            <a:ext cx="6641960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Steps to reducing overall risk of conflicts and/or damage:</a:t>
            </a:r>
          </a:p>
          <a:p>
            <a:pPr marL="285750" indent="-28575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Accurate locating </a:t>
            </a:r>
          </a:p>
          <a:p>
            <a:pPr marL="285750" indent="-28575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of the APWA color code </a:t>
            </a:r>
          </a:p>
          <a:p>
            <a:pPr marL="285750" indent="-28575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Response to PRIS by effective date</a:t>
            </a:r>
          </a:p>
          <a:p>
            <a:pPr marL="285750" indent="-285750"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Compliance with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Common Ground Alliance (CGA) Best Practices </a:t>
            </a:r>
          </a:p>
          <a:p>
            <a:pPr marL="287337" lvl="1">
              <a:spcAft>
                <a:spcPts val="600"/>
              </a:spcAft>
              <a:buClr>
                <a:schemeClr val="accent2"/>
              </a:buClr>
              <a:defRPr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b="1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20F915-DEA0-FDA7-05E6-27BA0E803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317" y="1568707"/>
            <a:ext cx="4389120" cy="438912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D6C0F3-66FB-484A-FD30-1F9DDD7CAC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2285" y="4913020"/>
            <a:ext cx="2150124" cy="109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102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6B794-4C39-2141-29F7-4FB276249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35C67F-62E5-2ACD-3352-25F90D447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EABD58-0551-0A80-55B4-59418A4E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Dig with C.A.R.E.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C3250B-BC34-650A-3D06-22D3B0D51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917" y="1796919"/>
            <a:ext cx="10073055" cy="2459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062F70-DD29-512A-E041-7BD96389828C}"/>
              </a:ext>
            </a:extLst>
          </p:cNvPr>
          <p:cNvSpPr txBox="1"/>
          <p:nvPr/>
        </p:nvSpPr>
        <p:spPr>
          <a:xfrm>
            <a:off x="938291" y="4349248"/>
            <a:ext cx="2468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ontact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811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before digging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BCC89C-4716-0C4C-D42C-2B2E7F30765E}"/>
              </a:ext>
            </a:extLst>
          </p:cNvPr>
          <p:cNvSpPr txBox="1"/>
          <p:nvPr/>
        </p:nvSpPr>
        <p:spPr>
          <a:xfrm>
            <a:off x="3472546" y="4349248"/>
            <a:ext cx="2468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llow time </a:t>
            </a:r>
            <a:b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needed to mark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3FA066-48CA-C85D-A3EC-8084EEC1A2A6}"/>
              </a:ext>
            </a:extLst>
          </p:cNvPr>
          <p:cNvSpPr txBox="1"/>
          <p:nvPr/>
        </p:nvSpPr>
        <p:spPr>
          <a:xfrm>
            <a:off x="6006801" y="4349248"/>
            <a:ext cx="2468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espect</a:t>
            </a:r>
            <a:b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marks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8E0BA1-4B98-667F-8E93-1521399EBA66}"/>
              </a:ext>
            </a:extLst>
          </p:cNvPr>
          <p:cNvSpPr txBox="1"/>
          <p:nvPr/>
        </p:nvSpPr>
        <p:spPr>
          <a:xfrm>
            <a:off x="8541057" y="4349248"/>
            <a:ext cx="2468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xcavate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carefully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5030E7-7C65-F9D6-1F4A-62FAB6B2E11D}"/>
              </a:ext>
            </a:extLst>
          </p:cNvPr>
          <p:cNvSpPr/>
          <p:nvPr/>
        </p:nvSpPr>
        <p:spPr>
          <a:xfrm>
            <a:off x="949917" y="5077507"/>
            <a:ext cx="246888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124669-3261-A25F-2315-D59D05720BB9}"/>
              </a:ext>
            </a:extLst>
          </p:cNvPr>
          <p:cNvSpPr/>
          <p:nvPr/>
        </p:nvSpPr>
        <p:spPr>
          <a:xfrm>
            <a:off x="3484642" y="5076088"/>
            <a:ext cx="246888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2C46C6-B145-7568-C62A-038903EA72DD}"/>
              </a:ext>
            </a:extLst>
          </p:cNvPr>
          <p:cNvSpPr/>
          <p:nvPr/>
        </p:nvSpPr>
        <p:spPr>
          <a:xfrm>
            <a:off x="8554092" y="5076088"/>
            <a:ext cx="246888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805B06-4D87-F7DC-895C-40BC21A1DAB7}"/>
              </a:ext>
            </a:extLst>
          </p:cNvPr>
          <p:cNvSpPr/>
          <p:nvPr/>
        </p:nvSpPr>
        <p:spPr>
          <a:xfrm>
            <a:off x="6019367" y="5076088"/>
            <a:ext cx="246888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098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A8F3F5-F4DD-3EE4-BF2F-12150C777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1868C-6ECB-46CC-69AD-2082121FF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174" y="2440857"/>
            <a:ext cx="10803194" cy="1027109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What we are doing to help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3DAC7B-F190-4440-92B2-CDDCC6738C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354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9E159-1F3A-DCF5-B5A5-64D932073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9D4714-0251-6466-78B8-0D6EC69CBC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0F869A4-6B6A-8797-E89A-8FC35C9D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Contact 811 before you Dig!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43782-BF95-7D53-657D-55226E2EBBA8}"/>
              </a:ext>
            </a:extLst>
          </p:cNvPr>
          <p:cNvSpPr txBox="1"/>
          <p:nvPr/>
        </p:nvSpPr>
        <p:spPr>
          <a:xfrm>
            <a:off x="5194300" y="1568707"/>
            <a:ext cx="686358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Law: Contact 811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before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mechanized equipment to excavate.</a:t>
            </a:r>
          </a:p>
          <a:p>
            <a:pPr marL="287338" lvl="1" indent="-287338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waiting period is at least 3 business days.</a:t>
            </a:r>
          </a:p>
          <a:p>
            <a:pPr marL="287338" lvl="1" indent="-287338"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the Positive Response Information System (PRIS)</a:t>
            </a:r>
          </a:p>
          <a:p>
            <a:pPr marL="457200" lvl="2">
              <a:spcAft>
                <a:spcPts val="1200"/>
              </a:spcAft>
              <a:buClr>
                <a:schemeClr val="accent2"/>
              </a:buClr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the </a:t>
            </a:r>
            <a:r>
              <a:rPr lang="en-US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Juliebeforeyoudig.com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via </a:t>
            </a:r>
            <a:r>
              <a:rPr lang="en-US" b="1" dirty="0">
                <a:solidFill>
                  <a:schemeClr val="tx2"/>
                </a:solidFill>
              </a:rPr>
              <a:t>888.Nicor4U(642.6748)</a:t>
            </a:r>
            <a:b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(Ticket Status button in top menu)</a:t>
            </a:r>
          </a:p>
          <a:p>
            <a:r>
              <a:rPr lang="en-US" sz="16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Utility Companies are required to become members of </a:t>
            </a:r>
            <a:r>
              <a:rPr lang="en-US" sz="1600" b="1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xxxxxx</a:t>
            </a:r>
            <a:r>
              <a:rPr lang="en-US" sz="16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B0170-D048-3F06-2E04-2BF24FC8D7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434949" y="4310357"/>
            <a:ext cx="2294267" cy="17728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F43BA2-BC5E-9109-F36B-81344B94AC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78376" y="1599432"/>
            <a:ext cx="4483768" cy="448376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97084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BF8A4-5822-B35F-240D-C25DF5818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C60398-9211-44FE-6EA9-0AA6742D97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65F33D2-4885-FFEC-51CC-1936C5468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Gotta Dig? Gotta Call!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EE642A-9899-0405-5D66-B6DDF0E7BB3C}"/>
              </a:ext>
            </a:extLst>
          </p:cNvPr>
          <p:cNvSpPr txBox="1"/>
          <p:nvPr/>
        </p:nvSpPr>
        <p:spPr>
          <a:xfrm>
            <a:off x="9235849" y="4773982"/>
            <a:ext cx="2050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2">
                    <a:lumMod val="50000"/>
                  </a:schemeClr>
                </a:solidFill>
              </a:rPr>
              <a:t>Nicor Gas Safe Digging </a:t>
            </a:r>
            <a:br>
              <a:rPr lang="en-US" sz="12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1200" i="1" dirty="0">
                <a:solidFill>
                  <a:schemeClr val="bg2">
                    <a:lumMod val="50000"/>
                  </a:schemeClr>
                </a:solidFill>
              </a:rPr>
              <a:t>web page</a:t>
            </a:r>
          </a:p>
        </p:txBody>
      </p:sp>
      <p:pic>
        <p:nvPicPr>
          <p:cNvPr id="6" name="SAFE DIGGING NICOR 0226 SUBTITLE.mp4">
            <a:hlinkClick r:id="" action="ppaction://media"/>
            <a:extLst>
              <a:ext uri="{FF2B5EF4-FFF2-40B4-BE49-F238E27FC236}">
                <a16:creationId xmlns:a16="http://schemas.microsoft.com/office/drawing/2014/main" id="{BDD5838B-6EEA-2377-3229-459FCCEF71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4113" y="1421141"/>
            <a:ext cx="7895773" cy="4441372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C7B9B01-CF94-2F86-617C-8D18612DFDD9}"/>
              </a:ext>
            </a:extLst>
          </p:cNvPr>
          <p:cNvGrpSpPr/>
          <p:nvPr/>
        </p:nvGrpSpPr>
        <p:grpSpPr>
          <a:xfrm>
            <a:off x="9479352" y="1635053"/>
            <a:ext cx="1889244" cy="2938825"/>
            <a:chOff x="1516815" y="1912673"/>
            <a:chExt cx="1889244" cy="2938825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8298FD81-4501-09B0-F0DE-19E748DF29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516815" y="1912673"/>
              <a:ext cx="1889244" cy="2938825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6FD777-3AAE-44F8-2D2D-388CA01C553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875791" y="2706486"/>
              <a:ext cx="1188710" cy="1209382"/>
            </a:xfrm>
            <a:prstGeom prst="rect">
              <a:avLst/>
            </a:prstGeom>
          </p:spPr>
        </p:pic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F85735D-36FD-EE6F-B9B4-94A36400E99F}"/>
              </a:ext>
            </a:extLst>
          </p:cNvPr>
          <p:cNvSpPr/>
          <p:nvPr/>
        </p:nvSpPr>
        <p:spPr>
          <a:xfrm>
            <a:off x="9838328" y="2324100"/>
            <a:ext cx="1244457" cy="132306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ACB232-33E3-C337-55C1-A16292095C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97213" y="2084018"/>
            <a:ext cx="2053522" cy="205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679EF4-27A3-F0A6-D9AA-95D60986C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52DBC1-9647-325E-5793-143254DAA7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6AD330-22F6-0DC4-B124-9C6E1B6EC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Cross Bore Safety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5007D9-C43D-B48F-453A-C3EA732C2F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483874" y="1165122"/>
            <a:ext cx="7224252" cy="516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097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C71945-A7CA-D3C8-06AB-5C714CB04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47D6C9-0AD1-1347-D0E2-D85BA5EAC7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E22A5F-B65F-766D-32FE-E13BC0F1A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Cross Bore Best Practices </a:t>
            </a:r>
            <a:endParaRPr lang="en-US" i="1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8D8FD5-9A28-E209-A357-4C062E8C1BA0}"/>
              </a:ext>
            </a:extLst>
          </p:cNvPr>
          <p:cNvSpPr txBox="1"/>
          <p:nvPr/>
        </p:nvSpPr>
        <p:spPr>
          <a:xfrm>
            <a:off x="3278409" y="1357999"/>
            <a:ext cx="5589331" cy="369332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Safety for Municipalities &amp; Utility Owners</a:t>
            </a:r>
          </a:p>
        </p:txBody>
      </p:sp>
      <p:graphicFrame>
        <p:nvGraphicFramePr>
          <p:cNvPr id="6" name="Content Placeholder 7">
            <a:extLst>
              <a:ext uri="{FF2B5EF4-FFF2-40B4-BE49-F238E27FC236}">
                <a16:creationId xmlns:a16="http://schemas.microsoft.com/office/drawing/2014/main" id="{D7FC9302-00C8-9C55-6A9A-61CFD815547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4952017"/>
              </p:ext>
            </p:extLst>
          </p:nvPr>
        </p:nvGraphicFramePr>
        <p:xfrm>
          <a:off x="1829691" y="2097651"/>
          <a:ext cx="9077319" cy="360113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76519">
                  <a:extLst>
                    <a:ext uri="{9D8B030D-6E8A-4147-A177-3AD203B41FA5}">
                      <a16:colId xmlns:a16="http://schemas.microsoft.com/office/drawing/2014/main" val="2532420895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938525444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1255079199"/>
                    </a:ext>
                  </a:extLst>
                </a:gridCol>
              </a:tblGrid>
              <a:tr h="433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all" spc="120" baseline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Project Phase</a:t>
                      </a:r>
                    </a:p>
                  </a:txBody>
                  <a:tcPr marL="154373" marR="154373" marT="154373" marB="154373" anchor="ctr">
                    <a:lnL w="12700" cmpd="sng">
                      <a:noFill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all" spc="120" baseline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Key Installer Actions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all" spc="120" baseline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Risk Reduced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4478888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Pre-Construction</a:t>
                      </a:r>
                    </a:p>
                  </a:txBody>
                  <a:tcPr marL="154373" marR="154373" marT="154373" marB="154373"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811 One-Call, CCTV sewer inspections, potholing at crossings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Unknown sewer laterals and </a:t>
                      </a:r>
                      <a:b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depth conflicts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7636589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Installation</a:t>
                      </a:r>
                    </a:p>
                  </a:txBody>
                  <a:tcPr marL="154373" marR="154373" marT="154373" marB="154373"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Monitor bore path, stop on resistance, verify anomalies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Unintentional utility penetration during drilling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627013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Post-Construction</a:t>
                      </a:r>
                    </a:p>
                  </a:txBody>
                  <a:tcPr marL="154373" marR="154373" marT="154373" marB="154373"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CCTV verification, GIS documentation, tagging/locate cards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Undetected cross bores and future maintenance strikes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5633427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 dirty="0">
                          <a:solidFill>
                            <a:schemeClr val="accent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Ongoing</a:t>
                      </a:r>
                    </a:p>
                  </a:txBody>
                  <a:tcPr marL="154373" marR="154373" marT="154373" marB="154373"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Crew training, coordination with sewer operators, QA/QC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Repeat incidents and systemic </a:t>
                      </a:r>
                      <a:b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500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safety failures</a:t>
                      </a:r>
                    </a:p>
                  </a:txBody>
                  <a:tcPr marL="154373" marR="154373" marT="154373" marB="154373" anchor="ctr">
                    <a:lnL w="9525" cap="flat" cmpd="sng" algn="ctr">
                      <a:solidFill>
                        <a:schemeClr val="bg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1454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3704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BFF3A-4A21-ADED-62BA-13F310492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11FE4-BCBA-8279-519A-D6C6222A2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174" y="2440857"/>
            <a:ext cx="10803194" cy="1027109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How We Can Work Together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EA8AF2-C33A-9E03-B623-9781397C0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578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55200-94BC-4B36-7456-0E0AB99AE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4A4906-8875-15D1-1F9B-F38C849844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DF5F2D-3DF3-25AC-77CF-D5A2DEE01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Help Spread the Word!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9E8294-FE95-41D1-9863-5631A6A3A7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803458" y="1207547"/>
            <a:ext cx="3085020" cy="3992379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3BE8BB-48FB-8491-5237-C1C543A53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8114" y="1207547"/>
            <a:ext cx="4523451" cy="342265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4C8952-8F6B-B3E5-30A0-022CBCAF3B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8377" y="1207547"/>
            <a:ext cx="2692565" cy="26925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0D09CBA-3F7F-CE72-066A-3E298FE69A42}"/>
              </a:ext>
            </a:extLst>
          </p:cNvPr>
          <p:cNvSpPr/>
          <p:nvPr/>
        </p:nvSpPr>
        <p:spPr>
          <a:xfrm>
            <a:off x="9631680" y="3267869"/>
            <a:ext cx="1901952" cy="126796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20532C-554A-552A-8EF0-7BB4E9E212F5}"/>
              </a:ext>
            </a:extLst>
          </p:cNvPr>
          <p:cNvSpPr/>
          <p:nvPr/>
        </p:nvSpPr>
        <p:spPr>
          <a:xfrm>
            <a:off x="7339584" y="3685023"/>
            <a:ext cx="804672" cy="7802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CB32D3-74B5-69A2-A245-393D545DE2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114" y="3591996"/>
            <a:ext cx="1077651" cy="1077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99180B-BCC6-7931-486E-279F7B678D6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701270" y="3267869"/>
            <a:ext cx="1439508" cy="11123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6567BB-95C7-1259-BB0F-B2040FE4D6A5}"/>
              </a:ext>
            </a:extLst>
          </p:cNvPr>
          <p:cNvSpPr txBox="1"/>
          <p:nvPr/>
        </p:nvSpPr>
        <p:spPr>
          <a:xfrm>
            <a:off x="1944461" y="5789029"/>
            <a:ext cx="4429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hlinkClick r:id="rId7" tooltip="Original URL:&#10;http://nicorgas.com/SafeDiggingRoadShow&#10;&#10;Click to follow link."/>
              </a:rPr>
              <a:t>Nicorgas.com/SafeDiggingRoadShow</a:t>
            </a:r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600F7DF-A3B5-039E-BEE2-D8D0DEE6356A}"/>
              </a:ext>
            </a:extLst>
          </p:cNvPr>
          <p:cNvGrpSpPr/>
          <p:nvPr/>
        </p:nvGrpSpPr>
        <p:grpSpPr>
          <a:xfrm>
            <a:off x="-275964" y="3888607"/>
            <a:ext cx="2655385" cy="2655385"/>
            <a:chOff x="-275964" y="3891421"/>
            <a:chExt cx="2655385" cy="2655385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5672963-F1A9-A9F6-3D21-421EDEEC6BC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275964" y="3891421"/>
              <a:ext cx="2655385" cy="2655385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25FDDC6-FC48-BB68-B6F1-3E61498D6344}"/>
                </a:ext>
              </a:extLst>
            </p:cNvPr>
            <p:cNvSpPr/>
            <p:nvPr/>
          </p:nvSpPr>
          <p:spPr>
            <a:xfrm>
              <a:off x="572756" y="4672461"/>
              <a:ext cx="1034980" cy="10450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11B59370-3DAA-E2B1-6690-C0BC139CB5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751" y="4470753"/>
            <a:ext cx="1458345" cy="145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00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824CF-2AC2-CC04-4185-15554A7A6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7765E-4AC4-1409-D415-A807EC389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174" y="4121232"/>
            <a:ext cx="10803194" cy="1027109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Q&amp;A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940E81-CEB5-AC4D-B9C0-663A272FD5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52B5E61-DAC1-141B-974B-9F212DDC57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295567" y="1544196"/>
            <a:ext cx="3598409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317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ABA2C-7725-69DA-A83E-43CA7ECC5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990453-BEC9-1D15-13A7-150F6FF428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504E1EA-C1B5-D9E6-816A-A9AA24C81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Contact Info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4D038E-CC6E-7CA5-B89C-6A7CD60F44A3}"/>
              </a:ext>
            </a:extLst>
          </p:cNvPr>
          <p:cNvSpPr txBox="1"/>
          <p:nvPr/>
        </p:nvSpPr>
        <p:spPr>
          <a:xfrm>
            <a:off x="5588067" y="2266715"/>
            <a:ext cx="4646428" cy="2230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Name: </a:t>
            </a: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_________________________________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Location: </a:t>
            </a: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_______________________________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Email: </a:t>
            </a: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_________________________________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Telephone: </a:t>
            </a: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80EE8E-83A1-3607-D683-8AED0C088403}"/>
              </a:ext>
            </a:extLst>
          </p:cNvPr>
          <p:cNvSpPr txBox="1"/>
          <p:nvPr/>
        </p:nvSpPr>
        <p:spPr>
          <a:xfrm>
            <a:off x="795011" y="5184802"/>
            <a:ext cx="4221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For more info visit:</a:t>
            </a:r>
            <a:r>
              <a:rPr lang="en-US" sz="16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u="sng" dirty="0">
                <a:hlinkClick r:id="rId2" tooltip="Original URL:&#10;http://nicorgas.com/SafeDiggingRoadShow&#10;&#10;Click to follow link."/>
              </a:rPr>
              <a:t>Nicorgas.com/SafeDiggingRoadShow</a:t>
            </a:r>
            <a:endParaRPr lang="en-US" dirty="0"/>
          </a:p>
          <a:p>
            <a:pPr algn="ctr"/>
            <a:endParaRPr lang="en-US" sz="1600" dirty="0">
              <a:solidFill>
                <a:schemeClr val="tx2"/>
              </a:solidFill>
              <a:highlight>
                <a:srgbClr val="FFFF00"/>
              </a:highlight>
            </a:endParaRPr>
          </a:p>
          <a:p>
            <a:pPr algn="ctr"/>
            <a:endParaRPr lang="en-US" sz="16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7A4AC47-C437-BE04-1019-4E995D95F26A}"/>
              </a:ext>
            </a:extLst>
          </p:cNvPr>
          <p:cNvGrpSpPr/>
          <p:nvPr/>
        </p:nvGrpSpPr>
        <p:grpSpPr>
          <a:xfrm>
            <a:off x="1326790" y="1959404"/>
            <a:ext cx="3079454" cy="3255518"/>
            <a:chOff x="-275964" y="3891421"/>
            <a:chExt cx="2655385" cy="265538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269532C-A4F8-60E7-44A9-81DB6F17F5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75964" y="3891421"/>
              <a:ext cx="2655385" cy="2655385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97FC7BC-C70E-CBE8-A7A4-7F92AD9773CE}"/>
                </a:ext>
              </a:extLst>
            </p:cNvPr>
            <p:cNvSpPr/>
            <p:nvPr/>
          </p:nvSpPr>
          <p:spPr>
            <a:xfrm>
              <a:off x="572756" y="4672461"/>
              <a:ext cx="1034980" cy="10450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05A12-045C-2C8E-A3A6-6B86F0038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9185" y="2633953"/>
            <a:ext cx="1787940" cy="178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2814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76455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E26F5-9E5F-0E1F-A273-5ABE6C4CB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DFDA58-3F6C-4639-ED83-FAB4D7307D1F}"/>
              </a:ext>
            </a:extLst>
          </p:cNvPr>
          <p:cNvSpPr/>
          <p:nvPr/>
        </p:nvSpPr>
        <p:spPr>
          <a:xfrm>
            <a:off x="0" y="1905751"/>
            <a:ext cx="12192000" cy="3742881"/>
          </a:xfrm>
          <a:prstGeom prst="rect">
            <a:avLst/>
          </a:prstGeom>
          <a:solidFill>
            <a:srgbClr val="F9F7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F36347-D972-3EF3-A5F0-A163F857C5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Asset Protection – Damage Prevention</a:t>
            </a:r>
            <a:endParaRPr lang="en-US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4C4E099-1052-26F5-FBE2-9AE02A2BA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 panose="020F0502020204030204" pitchFamily="34" charset="0"/>
              </a:rPr>
              <a:t>Cross Bore Best Practices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E9A46D-3D03-7D54-9A29-9B120D0013EA}"/>
              </a:ext>
            </a:extLst>
          </p:cNvPr>
          <p:cNvSpPr txBox="1"/>
          <p:nvPr/>
        </p:nvSpPr>
        <p:spPr>
          <a:xfrm>
            <a:off x="889477" y="1314504"/>
            <a:ext cx="10413045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 b="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Safety for Property Owners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5081F2-99EA-C1F3-AABA-2A16C6A63F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983" r="-316" b="9140"/>
          <a:stretch>
            <a:fillRect/>
          </a:stretch>
        </p:blipFill>
        <p:spPr>
          <a:xfrm>
            <a:off x="6340369" y="1905751"/>
            <a:ext cx="5463442" cy="25566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2B28F4-445A-42E4-F9AE-217BD97111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36" r="-316" b="45073"/>
          <a:stretch>
            <a:fillRect/>
          </a:stretch>
        </p:blipFill>
        <p:spPr>
          <a:xfrm>
            <a:off x="416897" y="1905751"/>
            <a:ext cx="5679103" cy="3536857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B6D8BD84-3D92-5267-E27C-7DC4EE7D78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4598" y="5154560"/>
            <a:ext cx="1532420" cy="137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85383"/>
      </p:ext>
    </p:extLst>
  </p:cSld>
  <p:clrMapOvr>
    <a:masterClrMapping/>
  </p:clrMapOvr>
</p:sld>
</file>

<file path=ppt/theme/theme1.xml><?xml version="1.0" encoding="utf-8"?>
<a:theme xmlns:a="http://schemas.openxmlformats.org/drawingml/2006/main" name="Southern Company Template_basic_final">
  <a:themeElements>
    <a:clrScheme name="SO green family">
      <a:dk1>
        <a:srgbClr val="000000"/>
      </a:dk1>
      <a:lt1>
        <a:srgbClr val="FFFFFF"/>
      </a:lt1>
      <a:dk2>
        <a:srgbClr val="00591D"/>
      </a:dk2>
      <a:lt2>
        <a:srgbClr val="E8E8E8"/>
      </a:lt2>
      <a:accent1>
        <a:srgbClr val="B2D234"/>
      </a:accent1>
      <a:accent2>
        <a:srgbClr val="519736"/>
      </a:accent2>
      <a:accent3>
        <a:srgbClr val="00BCF1"/>
      </a:accent3>
      <a:accent4>
        <a:srgbClr val="007DB9"/>
      </a:accent4>
      <a:accent5>
        <a:srgbClr val="003A5D"/>
      </a:accent5>
      <a:accent6>
        <a:srgbClr val="EC1C24"/>
      </a:accent6>
      <a:hlink>
        <a:srgbClr val="519736"/>
      </a:hlink>
      <a:folHlink>
        <a:srgbClr val="00591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2"/>
        </a:solidFill>
        <a:ln>
          <a:noFill/>
        </a:ln>
        <a:effectLst/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 w="9525" cmpd="sng">
          <a:solidFill>
            <a:schemeClr val="bg2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AGL_presentation_wide_template-A_Green" id="{9042CF8F-F96A-5F48-BFED-F812C76111AB}" vid="{68D0CCBF-38AF-3140-B3AD-EF0CC96098A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viewed xmlns="239d476f-0e56-4e49-9636-593ba571e5d7">false</Reviewed>
    <LDCBrands xmlns="239d476f-0e56-4e49-9636-593ba571e5d7" xsi:nil="true"/>
    <lcf76f155ced4ddcb4097134ff3c332f xmlns="239d476f-0e56-4e49-9636-593ba571e5d7">
      <Terms xmlns="http://schemas.microsoft.com/office/infopath/2007/PartnerControls"/>
    </lcf76f155ced4ddcb4097134ff3c332f>
    <TaxCatchAll xmlns="f3351373-2b59-4a46-949d-f42afd8cf7c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E45A39B006AB40AE42387DF7758227" ma:contentTypeVersion="24" ma:contentTypeDescription="Create a new document." ma:contentTypeScope="" ma:versionID="6d0a9abe9cf11b3c11ea8d5d720a8780">
  <xsd:schema xmlns:xsd="http://www.w3.org/2001/XMLSchema" xmlns:xs="http://www.w3.org/2001/XMLSchema" xmlns:p="http://schemas.microsoft.com/office/2006/metadata/properties" xmlns:ns2="239d476f-0e56-4e49-9636-593ba571e5d7" xmlns:ns3="cebfd3e3-659e-4768-a512-b901ad890e74" xmlns:ns4="f3351373-2b59-4a46-949d-f42afd8cf7c2" targetNamespace="http://schemas.microsoft.com/office/2006/metadata/properties" ma:root="true" ma:fieldsID="da32cbdf170e45e02aaa316905679e47" ns2:_="" ns3:_="" ns4:_="">
    <xsd:import namespace="239d476f-0e56-4e49-9636-593ba571e5d7"/>
    <xsd:import namespace="cebfd3e3-659e-4768-a512-b901ad890e74"/>
    <xsd:import namespace="f3351373-2b59-4a46-949d-f42afd8cf7c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2:Reviewed" minOccurs="0"/>
                <xsd:element ref="ns2:MediaServiceBillingMetadata" minOccurs="0"/>
                <xsd:element ref="ns2:LDCBra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9d476f-0e56-4e49-9636-593ba571e5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dcc0b944-1297-42fa-b789-cd23fa32fe0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Reviewed" ma:index="26" nillable="true" ma:displayName="Reviewed" ma:default="0" ma:format="Dropdown" ma:internalName="Reviewed">
      <xsd:simpleType>
        <xsd:restriction base="dms:Boolean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  <xsd:element name="LDCBrands" ma:index="28" nillable="true" ma:displayName="LDC Brands" ma:format="Dropdown" ma:internalName="LDCBrand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GAS"/>
                    <xsd:enumeration value="AGL"/>
                    <xsd:enumeration value="CGC"/>
                    <xsd:enumeration value="NG"/>
                    <xsd:enumeration value="VNG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bfd3e3-659e-4768-a512-b901ad890e74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351373-2b59-4a46-949d-f42afd8cf7c2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ea381be8-b90b-4035-bd04-452a452c457e}" ma:internalName="TaxCatchAll" ma:showField="CatchAllData" ma:web="cebfd3e3-659e-4768-a512-b901ad890e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BB7373-0053-4E78-A5F9-CEE2B09ABF4C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18D9CA2-FAE6-4476-992F-A15DC46533B1}"/>
</file>

<file path=customXml/itemProps3.xml><?xml version="1.0" encoding="utf-8"?>
<ds:datastoreItem xmlns:ds="http://schemas.openxmlformats.org/officeDocument/2006/customXml" ds:itemID="{07E697BA-B439-4C00-8C9F-2E52797DA02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AGL_presentation_wide_template-A_Green</Template>
  <TotalTime>439</TotalTime>
  <Words>434</Words>
  <Application>Microsoft Office PowerPoint</Application>
  <PresentationFormat>Widescreen</PresentationFormat>
  <Paragraphs>87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Rockwell</vt:lpstr>
      <vt:lpstr>Southern Company Template_basic_final</vt:lpstr>
      <vt:lpstr>Asset Protection – Damage Prevention </vt:lpstr>
      <vt:lpstr>Agenda</vt:lpstr>
      <vt:lpstr>Overview</vt:lpstr>
      <vt:lpstr>The Issue</vt:lpstr>
      <vt:lpstr>The Issue</vt:lpstr>
      <vt:lpstr>The Issue</vt:lpstr>
      <vt:lpstr>Reducing Risks</vt:lpstr>
      <vt:lpstr>Dig with C.A.R.E.</vt:lpstr>
      <vt:lpstr>What we are doing to help</vt:lpstr>
      <vt:lpstr>Contact 811 before you Dig!</vt:lpstr>
      <vt:lpstr>Gotta Dig? Gotta Call!</vt:lpstr>
      <vt:lpstr>Cross Bore Safety </vt:lpstr>
      <vt:lpstr>Cross Bore Best Practices </vt:lpstr>
      <vt:lpstr>How We Can Work Together</vt:lpstr>
      <vt:lpstr>Help Spread the Word!</vt:lpstr>
      <vt:lpstr>Q&amp;A</vt:lpstr>
      <vt:lpstr>Contact Info</vt:lpstr>
      <vt:lpstr>PowerPoint Presentation</vt:lpstr>
      <vt:lpstr>Cross Bore Best Practices</vt:lpstr>
    </vt:vector>
  </TitlesOfParts>
  <Company>Southern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Lam, Tuan</dc:creator>
  <cp:lastModifiedBy>Young, Alicia</cp:lastModifiedBy>
  <cp:revision>14</cp:revision>
  <cp:lastPrinted>2026-04-29T14:53:13Z</cp:lastPrinted>
  <dcterms:created xsi:type="dcterms:W3CDTF">2026-04-20T16:54:37Z</dcterms:created>
  <dcterms:modified xsi:type="dcterms:W3CDTF">2026-05-07T16:01:58Z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d3826ce-7c18-471d-9596-93de5bae332e_Enabled">
    <vt:lpwstr>true</vt:lpwstr>
  </property>
  <property fmtid="{D5CDD505-2E9C-101B-9397-08002B2CF9AE}" pid="3" name="MSIP_Label_ed3826ce-7c18-471d-9596-93de5bae332e_SetDate">
    <vt:lpwstr>2026-04-20T16:56:27Z</vt:lpwstr>
  </property>
  <property fmtid="{D5CDD505-2E9C-101B-9397-08002B2CF9AE}" pid="4" name="MSIP_Label_ed3826ce-7c18-471d-9596-93de5bae332e_Method">
    <vt:lpwstr>Standard</vt:lpwstr>
  </property>
  <property fmtid="{D5CDD505-2E9C-101B-9397-08002B2CF9AE}" pid="5" name="MSIP_Label_ed3826ce-7c18-471d-9596-93de5bae332e_Name">
    <vt:lpwstr>Internal</vt:lpwstr>
  </property>
  <property fmtid="{D5CDD505-2E9C-101B-9397-08002B2CF9AE}" pid="6" name="MSIP_Label_ed3826ce-7c18-471d-9596-93de5bae332e_SiteId">
    <vt:lpwstr>c0a02e2d-1186-410a-8895-0a4a252ebf17</vt:lpwstr>
  </property>
  <property fmtid="{D5CDD505-2E9C-101B-9397-08002B2CF9AE}" pid="7" name="MSIP_Label_ed3826ce-7c18-471d-9596-93de5bae332e_ActionId">
    <vt:lpwstr>92fb2a3f-1093-45d2-9c1b-d95209650940</vt:lpwstr>
  </property>
  <property fmtid="{D5CDD505-2E9C-101B-9397-08002B2CF9AE}" pid="8" name="MSIP_Label_ed3826ce-7c18-471d-9596-93de5bae332e_ContentBits">
    <vt:lpwstr>0</vt:lpwstr>
  </property>
  <property fmtid="{D5CDD505-2E9C-101B-9397-08002B2CF9AE}" pid="9" name="MSIP_Label_ed3826ce-7c18-471d-9596-93de5bae332e_Tag">
    <vt:lpwstr>10, 3, 0, 1</vt:lpwstr>
  </property>
  <property fmtid="{D5CDD505-2E9C-101B-9397-08002B2CF9AE}" pid="10" name="ContentTypeId">
    <vt:lpwstr>0x010100F1E45A39B006AB40AE42387DF7758227</vt:lpwstr>
  </property>
</Properties>
</file>