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57" r:id="rId24"/>
  </p:sldIdLst>
  <p:sldSz cx="10058400" cy="7772400"/>
  <p:notesSz cx="6950075" cy="9236075"/>
  <p:defaultTextStyle>
    <a:defPPr>
      <a:defRPr lang="en-US"/>
    </a:defPPr>
    <a:lvl1pPr marL="0" algn="l" defTabSz="570586" rtl="0" eaLnBrk="1" latinLnBrk="0" hangingPunct="1">
      <a:defRPr sz="2200" kern="1200">
        <a:solidFill>
          <a:schemeClr val="tx1"/>
        </a:solidFill>
        <a:latin typeface="+mn-lt"/>
        <a:ea typeface="+mn-ea"/>
        <a:cs typeface="+mn-cs"/>
      </a:defRPr>
    </a:lvl1pPr>
    <a:lvl2pPr marL="570586" algn="l" defTabSz="570586" rtl="0" eaLnBrk="1" latinLnBrk="0" hangingPunct="1">
      <a:defRPr sz="2200" kern="1200">
        <a:solidFill>
          <a:schemeClr val="tx1"/>
        </a:solidFill>
        <a:latin typeface="+mn-lt"/>
        <a:ea typeface="+mn-ea"/>
        <a:cs typeface="+mn-cs"/>
      </a:defRPr>
    </a:lvl2pPr>
    <a:lvl3pPr marL="1141171" algn="l" defTabSz="570586" rtl="0" eaLnBrk="1" latinLnBrk="0" hangingPunct="1">
      <a:defRPr sz="2200" kern="1200">
        <a:solidFill>
          <a:schemeClr val="tx1"/>
        </a:solidFill>
        <a:latin typeface="+mn-lt"/>
        <a:ea typeface="+mn-ea"/>
        <a:cs typeface="+mn-cs"/>
      </a:defRPr>
    </a:lvl3pPr>
    <a:lvl4pPr marL="1711757" algn="l" defTabSz="570586" rtl="0" eaLnBrk="1" latinLnBrk="0" hangingPunct="1">
      <a:defRPr sz="2200" kern="1200">
        <a:solidFill>
          <a:schemeClr val="tx1"/>
        </a:solidFill>
        <a:latin typeface="+mn-lt"/>
        <a:ea typeface="+mn-ea"/>
        <a:cs typeface="+mn-cs"/>
      </a:defRPr>
    </a:lvl4pPr>
    <a:lvl5pPr marL="2282342" algn="l" defTabSz="570586" rtl="0" eaLnBrk="1" latinLnBrk="0" hangingPunct="1">
      <a:defRPr sz="2200" kern="1200">
        <a:solidFill>
          <a:schemeClr val="tx1"/>
        </a:solidFill>
        <a:latin typeface="+mn-lt"/>
        <a:ea typeface="+mn-ea"/>
        <a:cs typeface="+mn-cs"/>
      </a:defRPr>
    </a:lvl5pPr>
    <a:lvl6pPr marL="2852928" algn="l" defTabSz="570586" rtl="0" eaLnBrk="1" latinLnBrk="0" hangingPunct="1">
      <a:defRPr sz="2200" kern="1200">
        <a:solidFill>
          <a:schemeClr val="tx1"/>
        </a:solidFill>
        <a:latin typeface="+mn-lt"/>
        <a:ea typeface="+mn-ea"/>
        <a:cs typeface="+mn-cs"/>
      </a:defRPr>
    </a:lvl6pPr>
    <a:lvl7pPr marL="3423514" algn="l" defTabSz="570586" rtl="0" eaLnBrk="1" latinLnBrk="0" hangingPunct="1">
      <a:defRPr sz="2200" kern="1200">
        <a:solidFill>
          <a:schemeClr val="tx1"/>
        </a:solidFill>
        <a:latin typeface="+mn-lt"/>
        <a:ea typeface="+mn-ea"/>
        <a:cs typeface="+mn-cs"/>
      </a:defRPr>
    </a:lvl7pPr>
    <a:lvl8pPr marL="3994099" algn="l" defTabSz="570586" rtl="0" eaLnBrk="1" latinLnBrk="0" hangingPunct="1">
      <a:defRPr sz="2200" kern="1200">
        <a:solidFill>
          <a:schemeClr val="tx1"/>
        </a:solidFill>
        <a:latin typeface="+mn-lt"/>
        <a:ea typeface="+mn-ea"/>
        <a:cs typeface="+mn-cs"/>
      </a:defRPr>
    </a:lvl8pPr>
    <a:lvl9pPr marL="4564685" algn="l" defTabSz="570586"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87">
          <p15:clr>
            <a:srgbClr val="A4A3A4"/>
          </p15:clr>
        </p15:guide>
        <p15:guide id="2" orient="horz" pos="704">
          <p15:clr>
            <a:srgbClr val="A4A3A4"/>
          </p15:clr>
        </p15:guide>
        <p15:guide id="3" pos="314">
          <p15:clr>
            <a:srgbClr val="A4A3A4"/>
          </p15:clr>
        </p15:guide>
        <p15:guide id="4" pos="3168">
          <p15:clr>
            <a:srgbClr val="A4A3A4"/>
          </p15:clr>
        </p15:guide>
        <p15:guide id="5" pos="6570">
          <p15:clr>
            <a:srgbClr val="A4A3A4"/>
          </p15:clr>
        </p15:guide>
        <p15:guide id="6" pos="61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363" autoAdjust="0"/>
  </p:normalViewPr>
  <p:slideViewPr>
    <p:cSldViewPr snapToGrid="0">
      <p:cViewPr varScale="1">
        <p:scale>
          <a:sx n="101" d="100"/>
          <a:sy n="101" d="100"/>
        </p:scale>
        <p:origin x="1626" y="114"/>
      </p:cViewPr>
      <p:guideLst>
        <p:guide orient="horz" pos="4787"/>
        <p:guide orient="horz" pos="704"/>
        <p:guide pos="314"/>
        <p:guide pos="3168"/>
        <p:guide pos="6570"/>
        <p:guide pos="6125"/>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828203B7-387C-4508-8883-DC1D87818796}" type="datetimeFigureOut">
              <a:rPr lang="en-US" smtClean="0"/>
              <a:t>4/26/2018</a:t>
            </a:fld>
            <a:endParaRPr lang="en-US"/>
          </a:p>
        </p:txBody>
      </p:sp>
      <p:sp>
        <p:nvSpPr>
          <p:cNvPr id="4" name="Slide Image Placeholder 3"/>
          <p:cNvSpPr>
            <a:spLocks noGrp="1" noRot="1" noChangeAspect="1"/>
          </p:cNvSpPr>
          <p:nvPr>
            <p:ph type="sldImg" idx="2"/>
          </p:nvPr>
        </p:nvSpPr>
        <p:spPr>
          <a:xfrm>
            <a:off x="1233488" y="692150"/>
            <a:ext cx="4483100"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FED0F9DB-0687-48B6-9A4A-DB1E16A05037}" type="slidenum">
              <a:rPr lang="en-US" smtClean="0"/>
              <a:t>‹#›</a:t>
            </a:fld>
            <a:endParaRPr lang="en-US"/>
          </a:p>
        </p:txBody>
      </p:sp>
    </p:spTree>
    <p:extLst>
      <p:ext uri="{BB962C8B-B14F-4D97-AF65-F5344CB8AC3E}">
        <p14:creationId xmlns:p14="http://schemas.microsoft.com/office/powerpoint/2010/main" val="2337740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1ED63A-044D-4985-9B9E-424B82949A53}" type="slidenum">
              <a:rPr lang="en-US"/>
              <a:pPr/>
              <a:t>2</a:t>
            </a:fld>
            <a:endParaRPr lang="en-US"/>
          </a:p>
        </p:txBody>
      </p:sp>
      <p:sp>
        <p:nvSpPr>
          <p:cNvPr id="75778" name="Rectangle 2"/>
          <p:cNvSpPr>
            <a:spLocks noGrp="1" noRot="1" noChangeAspect="1" noChangeArrowheads="1" noTextEdit="1"/>
          </p:cNvSpPr>
          <p:nvPr>
            <p:ph type="sldImg"/>
          </p:nvPr>
        </p:nvSpPr>
        <p:spPr>
          <a:xfrm>
            <a:off x="1236663" y="693738"/>
            <a:ext cx="4479925" cy="3462337"/>
          </a:xfrm>
          <a:ln/>
        </p:spPr>
      </p:sp>
      <p:sp>
        <p:nvSpPr>
          <p:cNvPr id="75779" name="Rectangle 3"/>
          <p:cNvSpPr>
            <a:spLocks noGrp="1" noChangeArrowheads="1"/>
          </p:cNvSpPr>
          <p:nvPr>
            <p:ph type="body" idx="1"/>
          </p:nvPr>
        </p:nvSpPr>
        <p:spPr>
          <a:xfrm>
            <a:off x="695810" y="4387769"/>
            <a:ext cx="5558457" cy="4154341"/>
          </a:xfrm>
        </p:spPr>
        <p:txBody>
          <a:bodyPr/>
          <a:lstStyle/>
          <a:p>
            <a:endParaRPr lang="en-US"/>
          </a:p>
        </p:txBody>
      </p:sp>
    </p:spTree>
    <p:extLst>
      <p:ext uri="{BB962C8B-B14F-4D97-AF65-F5344CB8AC3E}">
        <p14:creationId xmlns:p14="http://schemas.microsoft.com/office/powerpoint/2010/main" val="339520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5F7C17-6DB3-42BB-A364-E49EC51393CD}" type="slidenum">
              <a:rPr lang="en-US"/>
              <a:pPr/>
              <a:t>3</a:t>
            </a:fld>
            <a:endParaRPr lang="en-US"/>
          </a:p>
        </p:txBody>
      </p:sp>
      <p:sp>
        <p:nvSpPr>
          <p:cNvPr id="77826" name="Rectangle 2"/>
          <p:cNvSpPr>
            <a:spLocks noGrp="1" noRot="1" noChangeAspect="1" noChangeArrowheads="1" noTextEdit="1"/>
          </p:cNvSpPr>
          <p:nvPr>
            <p:ph type="sldImg"/>
          </p:nvPr>
        </p:nvSpPr>
        <p:spPr>
          <a:xfrm>
            <a:off x="1236663" y="693738"/>
            <a:ext cx="4479925" cy="3462337"/>
          </a:xfrm>
          <a:ln/>
        </p:spPr>
      </p:sp>
      <p:sp>
        <p:nvSpPr>
          <p:cNvPr id="77827" name="Rectangle 3"/>
          <p:cNvSpPr>
            <a:spLocks noGrp="1" noChangeArrowheads="1"/>
          </p:cNvSpPr>
          <p:nvPr>
            <p:ph type="body" idx="1"/>
          </p:nvPr>
        </p:nvSpPr>
        <p:spPr>
          <a:xfrm>
            <a:off x="695810" y="4387769"/>
            <a:ext cx="5558457" cy="4154341"/>
          </a:xfrm>
        </p:spPr>
        <p:txBody>
          <a:bodyPr/>
          <a:lstStyle/>
          <a:p>
            <a:endParaRPr lang="en-US"/>
          </a:p>
        </p:txBody>
      </p:sp>
    </p:spTree>
    <p:extLst>
      <p:ext uri="{BB962C8B-B14F-4D97-AF65-F5344CB8AC3E}">
        <p14:creationId xmlns:p14="http://schemas.microsoft.com/office/powerpoint/2010/main" val="1302285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E43FDB-6B2B-473C-96C7-06E89DDF4AF3}" type="slidenum">
              <a:rPr lang="en-US"/>
              <a:pPr/>
              <a:t>4</a:t>
            </a:fld>
            <a:endParaRPr lang="en-US"/>
          </a:p>
        </p:txBody>
      </p:sp>
      <p:sp>
        <p:nvSpPr>
          <p:cNvPr id="56322" name="Rectangle 2"/>
          <p:cNvSpPr>
            <a:spLocks noGrp="1" noRot="1" noChangeAspect="1" noChangeArrowheads="1" noTextEdit="1"/>
          </p:cNvSpPr>
          <p:nvPr>
            <p:ph type="sldImg"/>
          </p:nvPr>
        </p:nvSpPr>
        <p:spPr>
          <a:xfrm>
            <a:off x="1233488" y="692150"/>
            <a:ext cx="4483100" cy="3463925"/>
          </a:xfrm>
          <a:ln/>
        </p:spPr>
      </p:sp>
      <p:sp>
        <p:nvSpPr>
          <p:cNvPr id="56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541041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2920" y="1157353"/>
            <a:ext cx="8549640" cy="2078435"/>
          </a:xfrm>
        </p:spPr>
        <p:txBody>
          <a:bodyPr anchor="ctr"/>
          <a:lstStyle>
            <a:lvl1pPr>
              <a:defRPr sz="3500">
                <a:solidFill>
                  <a:srgbClr val="4D4D4F"/>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502920" y="3348089"/>
            <a:ext cx="3523207" cy="1986280"/>
          </a:xfrm>
        </p:spPr>
        <p:txBody>
          <a:bodyPr/>
          <a:lstStyle>
            <a:lvl1pPr marL="0" indent="0" algn="l">
              <a:buNone/>
              <a:defRPr sz="1500">
                <a:solidFill>
                  <a:srgbClr val="4D4D4F"/>
                </a:solidFill>
              </a:defRPr>
            </a:lvl1pPr>
            <a:lvl2pPr marL="570586" indent="0" algn="ctr">
              <a:buNone/>
              <a:defRPr>
                <a:solidFill>
                  <a:schemeClr val="tx1">
                    <a:tint val="75000"/>
                  </a:schemeClr>
                </a:solidFill>
              </a:defRPr>
            </a:lvl2pPr>
            <a:lvl3pPr marL="1141171" indent="0" algn="ctr">
              <a:buNone/>
              <a:defRPr>
                <a:solidFill>
                  <a:schemeClr val="tx1">
                    <a:tint val="75000"/>
                  </a:schemeClr>
                </a:solidFill>
              </a:defRPr>
            </a:lvl3pPr>
            <a:lvl4pPr marL="1711757" indent="0" algn="ctr">
              <a:buNone/>
              <a:defRPr>
                <a:solidFill>
                  <a:schemeClr val="tx1">
                    <a:tint val="75000"/>
                  </a:schemeClr>
                </a:solidFill>
              </a:defRPr>
            </a:lvl4pPr>
            <a:lvl5pPr marL="2282342" indent="0" algn="ctr">
              <a:buNone/>
              <a:defRPr>
                <a:solidFill>
                  <a:schemeClr val="tx1">
                    <a:tint val="75000"/>
                  </a:schemeClr>
                </a:solidFill>
              </a:defRPr>
            </a:lvl5pPr>
            <a:lvl6pPr marL="2852928" indent="0" algn="ctr">
              <a:buNone/>
              <a:defRPr>
                <a:solidFill>
                  <a:schemeClr val="tx1">
                    <a:tint val="75000"/>
                  </a:schemeClr>
                </a:solidFill>
              </a:defRPr>
            </a:lvl6pPr>
            <a:lvl7pPr marL="3423514" indent="0" algn="ctr">
              <a:buNone/>
              <a:defRPr>
                <a:solidFill>
                  <a:schemeClr val="tx1">
                    <a:tint val="75000"/>
                  </a:schemeClr>
                </a:solidFill>
              </a:defRPr>
            </a:lvl7pPr>
            <a:lvl8pPr marL="3994099" indent="0" algn="ctr">
              <a:buNone/>
              <a:defRPr>
                <a:solidFill>
                  <a:schemeClr val="tx1">
                    <a:tint val="75000"/>
                  </a:schemeClr>
                </a:solidFill>
              </a:defRPr>
            </a:lvl8pPr>
            <a:lvl9pPr marL="4564685" indent="0" algn="ctr">
              <a:buNone/>
              <a:defRPr>
                <a:solidFill>
                  <a:schemeClr val="tx1">
                    <a:tint val="75000"/>
                  </a:schemeClr>
                </a:solidFill>
              </a:defRPr>
            </a:lvl9pPr>
          </a:lstStyle>
          <a:p>
            <a:r>
              <a:rPr lang="en-US" dirty="0"/>
              <a:t>Presenter name / date</a:t>
            </a:r>
          </a:p>
        </p:txBody>
      </p:sp>
      <p:pic>
        <p:nvPicPr>
          <p:cNvPr id="6" name="Picture 5" descr="Cover triangles.png"/>
          <p:cNvPicPr>
            <a:picLocks/>
          </p:cNvPicPr>
          <p:nvPr userDrawn="1"/>
        </p:nvPicPr>
        <p:blipFill rotWithShape="1">
          <a:blip r:embed="rId2" cstate="print">
            <a:alphaModFix amt="90000"/>
            <a:extLst>
              <a:ext uri="{28A0092B-C50C-407E-A947-70E740481C1C}">
                <a14:useLocalDpi xmlns:a14="http://schemas.microsoft.com/office/drawing/2010/main"/>
              </a:ext>
            </a:extLst>
          </a:blip>
          <a:stretch/>
        </p:blipFill>
        <p:spPr>
          <a:xfrm>
            <a:off x="1" y="5199487"/>
            <a:ext cx="9144440" cy="2572913"/>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2939" y="259830"/>
            <a:ext cx="1735554" cy="724355"/>
          </a:xfrm>
          <a:prstGeom prst="rect">
            <a:avLst/>
          </a:prstGeom>
        </p:spPr>
      </p:pic>
    </p:spTree>
    <p:extLst>
      <p:ext uri="{BB962C8B-B14F-4D97-AF65-F5344CB8AC3E}">
        <p14:creationId xmlns:p14="http://schemas.microsoft.com/office/powerpoint/2010/main" val="824201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harts with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2918" y="4262314"/>
            <a:ext cx="8544971" cy="2624897"/>
          </a:xfrm>
        </p:spPr>
        <p:txBody>
          <a:bodyPr/>
          <a:lstStyle>
            <a:lvl1pPr>
              <a:defRPr sz="1700"/>
            </a:lvl1pPr>
            <a:lvl2pPr>
              <a:defRPr sz="1700"/>
            </a:lvl2pPr>
            <a:lvl3pPr>
              <a:defRPr sz="22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02918" y="1298854"/>
            <a:ext cx="2715768" cy="2625344"/>
          </a:xfrm>
        </p:spPr>
        <p:txBody>
          <a:bodyPr/>
          <a:lstStyle>
            <a:lvl1pPr marL="0" indent="0">
              <a:buNone/>
              <a:defRPr sz="1200"/>
            </a:lvl1pPr>
            <a:lvl2pPr>
              <a:defRPr sz="2200"/>
            </a:lvl2pPr>
            <a:lvl3pPr>
              <a:defRPr sz="22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p:txBody>
      </p:sp>
      <p:sp>
        <p:nvSpPr>
          <p:cNvPr id="5" name="Content Placeholder 3"/>
          <p:cNvSpPr>
            <a:spLocks noGrp="1"/>
          </p:cNvSpPr>
          <p:nvPr>
            <p:ph sz="half" idx="10"/>
          </p:nvPr>
        </p:nvSpPr>
        <p:spPr>
          <a:xfrm>
            <a:off x="3420228" y="1298854"/>
            <a:ext cx="2715768" cy="2625344"/>
          </a:xfrm>
        </p:spPr>
        <p:txBody>
          <a:bodyPr/>
          <a:lstStyle>
            <a:lvl1pPr marL="0" indent="0">
              <a:buNone/>
              <a:defRPr sz="1200"/>
            </a:lvl1pPr>
            <a:lvl2pPr>
              <a:defRPr sz="2200"/>
            </a:lvl2pPr>
            <a:lvl3pPr>
              <a:defRPr sz="22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p:txBody>
      </p:sp>
      <p:sp>
        <p:nvSpPr>
          <p:cNvPr id="6" name="Content Placeholder 3"/>
          <p:cNvSpPr>
            <a:spLocks noGrp="1"/>
          </p:cNvSpPr>
          <p:nvPr>
            <p:ph sz="half" idx="11"/>
          </p:nvPr>
        </p:nvSpPr>
        <p:spPr>
          <a:xfrm>
            <a:off x="6337537" y="1298854"/>
            <a:ext cx="2715768" cy="2625344"/>
          </a:xfrm>
        </p:spPr>
        <p:txBody>
          <a:bodyPr/>
          <a:lstStyle>
            <a:lvl1pPr marL="0" indent="0">
              <a:buNone/>
              <a:defRPr sz="1200"/>
            </a:lvl1pPr>
            <a:lvl2pPr>
              <a:defRPr sz="2200"/>
            </a:lvl2pPr>
            <a:lvl3pPr>
              <a:defRPr sz="22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53808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34759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5045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ack P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0154" y="2889705"/>
            <a:ext cx="4113062" cy="1716637"/>
          </a:xfrm>
          <a:prstGeom prst="rect">
            <a:avLst/>
          </a:prstGeom>
        </p:spPr>
      </p:pic>
    </p:spTree>
    <p:extLst>
      <p:ext uri="{BB962C8B-B14F-4D97-AF65-F5344CB8AC3E}">
        <p14:creationId xmlns:p14="http://schemas.microsoft.com/office/powerpoint/2010/main" val="4215526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with Imag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17994" r="9158"/>
          <a:stretch/>
        </p:blipFill>
        <p:spPr>
          <a:xfrm flipH="1">
            <a:off x="7440" y="0"/>
            <a:ext cx="10050960" cy="7772400"/>
          </a:xfrm>
          <a:prstGeom prst="rect">
            <a:avLst/>
          </a:prstGeom>
        </p:spPr>
      </p:pic>
      <p:sp>
        <p:nvSpPr>
          <p:cNvPr id="21" name="Rectangle 20"/>
          <p:cNvSpPr/>
          <p:nvPr userDrawn="1"/>
        </p:nvSpPr>
        <p:spPr>
          <a:xfrm>
            <a:off x="-1" y="0"/>
            <a:ext cx="7231161" cy="7772400"/>
          </a:xfrm>
          <a:prstGeom prst="rect">
            <a:avLst/>
          </a:prstGeom>
          <a:gradFill flip="none" rotWithShape="1">
            <a:gsLst>
              <a:gs pos="0">
                <a:schemeClr val="bg1">
                  <a:alpha val="75000"/>
                </a:schemeClr>
              </a:gs>
              <a:gs pos="100000">
                <a:srgbClr val="FFFFFF">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pic>
        <p:nvPicPr>
          <p:cNvPr id="22" name="Picture 21" descr="Cover triangles.png"/>
          <p:cNvPicPr>
            <a:picLocks/>
          </p:cNvPicPr>
          <p:nvPr userDrawn="1"/>
        </p:nvPicPr>
        <p:blipFill rotWithShape="1">
          <a:blip r:embed="rId3" cstate="print">
            <a:alphaModFix amt="90000"/>
            <a:extLst>
              <a:ext uri="{28A0092B-C50C-407E-A947-70E740481C1C}">
                <a14:useLocalDpi xmlns:a14="http://schemas.microsoft.com/office/drawing/2010/main"/>
              </a:ext>
            </a:extLst>
          </a:blip>
          <a:stretch/>
        </p:blipFill>
        <p:spPr>
          <a:xfrm>
            <a:off x="1" y="5199487"/>
            <a:ext cx="9144440" cy="2572913"/>
          </a:xfrm>
          <a:prstGeom prst="rect">
            <a:avLst/>
          </a:prstGeom>
        </p:spPr>
      </p:pic>
      <p:sp>
        <p:nvSpPr>
          <p:cNvPr id="2" name="Title 1"/>
          <p:cNvSpPr>
            <a:spLocks noGrp="1"/>
          </p:cNvSpPr>
          <p:nvPr userDrawn="1">
            <p:ph type="ctrTitle"/>
          </p:nvPr>
        </p:nvSpPr>
        <p:spPr>
          <a:xfrm>
            <a:off x="455296" y="1157353"/>
            <a:ext cx="5993129" cy="2078435"/>
          </a:xfrm>
        </p:spPr>
        <p:txBody>
          <a:bodyPr anchor="ctr"/>
          <a:lstStyle>
            <a:lvl1pPr>
              <a:defRPr sz="3500">
                <a:solidFill>
                  <a:srgbClr val="4D4D4F"/>
                </a:solidFill>
              </a:defRPr>
            </a:lvl1pPr>
          </a:lstStyle>
          <a:p>
            <a:r>
              <a:rPr lang="en-US"/>
              <a:t>Click to edit Master title style</a:t>
            </a:r>
            <a:endParaRPr lang="en-US" dirty="0"/>
          </a:p>
        </p:txBody>
      </p:sp>
      <p:sp>
        <p:nvSpPr>
          <p:cNvPr id="3" name="Subtitle 2"/>
          <p:cNvSpPr>
            <a:spLocks noGrp="1"/>
          </p:cNvSpPr>
          <p:nvPr userDrawn="1">
            <p:ph type="subTitle" idx="1" hasCustomPrompt="1"/>
          </p:nvPr>
        </p:nvSpPr>
        <p:spPr>
          <a:xfrm>
            <a:off x="455295" y="3348089"/>
            <a:ext cx="3523207" cy="1986280"/>
          </a:xfrm>
        </p:spPr>
        <p:txBody>
          <a:bodyPr/>
          <a:lstStyle>
            <a:lvl1pPr marL="0" indent="0" algn="l">
              <a:buNone/>
              <a:defRPr sz="1500">
                <a:solidFill>
                  <a:srgbClr val="4D4D4F"/>
                </a:solidFill>
              </a:defRPr>
            </a:lvl1pPr>
            <a:lvl2pPr marL="570586" indent="0" algn="ctr">
              <a:buNone/>
              <a:defRPr>
                <a:solidFill>
                  <a:schemeClr val="tx1">
                    <a:tint val="75000"/>
                  </a:schemeClr>
                </a:solidFill>
              </a:defRPr>
            </a:lvl2pPr>
            <a:lvl3pPr marL="1141171" indent="0" algn="ctr">
              <a:buNone/>
              <a:defRPr>
                <a:solidFill>
                  <a:schemeClr val="tx1">
                    <a:tint val="75000"/>
                  </a:schemeClr>
                </a:solidFill>
              </a:defRPr>
            </a:lvl3pPr>
            <a:lvl4pPr marL="1711757" indent="0" algn="ctr">
              <a:buNone/>
              <a:defRPr>
                <a:solidFill>
                  <a:schemeClr val="tx1">
                    <a:tint val="75000"/>
                  </a:schemeClr>
                </a:solidFill>
              </a:defRPr>
            </a:lvl4pPr>
            <a:lvl5pPr marL="2282342" indent="0" algn="ctr">
              <a:buNone/>
              <a:defRPr>
                <a:solidFill>
                  <a:schemeClr val="tx1">
                    <a:tint val="75000"/>
                  </a:schemeClr>
                </a:solidFill>
              </a:defRPr>
            </a:lvl5pPr>
            <a:lvl6pPr marL="2852928" indent="0" algn="ctr">
              <a:buNone/>
              <a:defRPr>
                <a:solidFill>
                  <a:schemeClr val="tx1">
                    <a:tint val="75000"/>
                  </a:schemeClr>
                </a:solidFill>
              </a:defRPr>
            </a:lvl6pPr>
            <a:lvl7pPr marL="3423514" indent="0" algn="ctr">
              <a:buNone/>
              <a:defRPr>
                <a:solidFill>
                  <a:schemeClr val="tx1">
                    <a:tint val="75000"/>
                  </a:schemeClr>
                </a:solidFill>
              </a:defRPr>
            </a:lvl7pPr>
            <a:lvl8pPr marL="3994099" indent="0" algn="ctr">
              <a:buNone/>
              <a:defRPr>
                <a:solidFill>
                  <a:schemeClr val="tx1">
                    <a:tint val="75000"/>
                  </a:schemeClr>
                </a:solidFill>
              </a:defRPr>
            </a:lvl8pPr>
            <a:lvl9pPr marL="4564685" indent="0" algn="ctr">
              <a:buNone/>
              <a:defRPr>
                <a:solidFill>
                  <a:schemeClr val="tx1">
                    <a:tint val="75000"/>
                  </a:schemeClr>
                </a:solidFill>
              </a:defRPr>
            </a:lvl9pPr>
          </a:lstStyle>
          <a:p>
            <a:r>
              <a:rPr lang="en-US" dirty="0"/>
              <a:t>Presenter name / date</a:t>
            </a:r>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939" y="260015"/>
            <a:ext cx="1735554" cy="723985"/>
          </a:xfrm>
          <a:prstGeom prst="rect">
            <a:avLst/>
          </a:prstGeom>
        </p:spPr>
      </p:pic>
    </p:spTree>
    <p:extLst>
      <p:ext uri="{BB962C8B-B14F-4D97-AF65-F5344CB8AC3E}">
        <p14:creationId xmlns:p14="http://schemas.microsoft.com/office/powerpoint/2010/main" val="3027418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Divider Red">
    <p:spTree>
      <p:nvGrpSpPr>
        <p:cNvPr id="1" name=""/>
        <p:cNvGrpSpPr/>
        <p:nvPr/>
      </p:nvGrpSpPr>
      <p:grpSpPr>
        <a:xfrm>
          <a:off x="0" y="0"/>
          <a:ext cx="0" cy="0"/>
          <a:chOff x="0" y="0"/>
          <a:chExt cx="0" cy="0"/>
        </a:xfrm>
      </p:grpSpPr>
      <p:pic>
        <p:nvPicPr>
          <p:cNvPr id="6" name="Picture 5" descr="Divider-red.jpg"/>
          <p:cNvPicPr>
            <a:picLocks noChangeAspect="1"/>
          </p:cNvPicPr>
          <p:nvPr userDrawn="1"/>
        </p:nvPicPr>
        <p:blipFill rotWithShape="1">
          <a:blip r:embed="rId2" cstate="print">
            <a:extLst>
              <a:ext uri="{28A0092B-C50C-407E-A947-70E740481C1C}">
                <a14:useLocalDpi xmlns:a14="http://schemas.microsoft.com/office/drawing/2010/main"/>
              </a:ext>
            </a:extLst>
          </a:blip>
          <a:srcRect l="13599" r="13599"/>
          <a:stretch/>
        </p:blipFill>
        <p:spPr>
          <a:xfrm>
            <a:off x="1" y="0"/>
            <a:ext cx="10055420" cy="7772400"/>
          </a:xfrm>
          <a:prstGeom prst="rect">
            <a:avLst/>
          </a:prstGeom>
        </p:spPr>
      </p:pic>
      <p:sp>
        <p:nvSpPr>
          <p:cNvPr id="2" name="Title 1"/>
          <p:cNvSpPr>
            <a:spLocks noGrp="1"/>
          </p:cNvSpPr>
          <p:nvPr>
            <p:ph type="title" hasCustomPrompt="1"/>
          </p:nvPr>
        </p:nvSpPr>
        <p:spPr>
          <a:xfrm>
            <a:off x="502920" y="1803333"/>
            <a:ext cx="8549640" cy="1543685"/>
          </a:xfrm>
        </p:spPr>
        <p:txBody>
          <a:bodyPr anchor="t"/>
          <a:lstStyle>
            <a:lvl1pPr algn="l">
              <a:defRPr sz="4200" b="0" cap="none">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62050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p:spTree>
      <p:nvGrpSpPr>
        <p:cNvPr id="1" name=""/>
        <p:cNvGrpSpPr/>
        <p:nvPr/>
      </p:nvGrpSpPr>
      <p:grpSpPr>
        <a:xfrm>
          <a:off x="0" y="0"/>
          <a:ext cx="0" cy="0"/>
          <a:chOff x="0" y="0"/>
          <a:chExt cx="0" cy="0"/>
        </a:xfrm>
      </p:grpSpPr>
      <p:pic>
        <p:nvPicPr>
          <p:cNvPr id="6" name="Picture 5" descr="Divider-blue.jpg"/>
          <p:cNvPicPr>
            <a:picLocks noChangeAspect="1"/>
          </p:cNvPicPr>
          <p:nvPr userDrawn="1"/>
        </p:nvPicPr>
        <p:blipFill rotWithShape="1">
          <a:blip r:embed="rId2" cstate="print">
            <a:extLst>
              <a:ext uri="{28A0092B-C50C-407E-A947-70E740481C1C}">
                <a14:useLocalDpi xmlns:a14="http://schemas.microsoft.com/office/drawing/2010/main"/>
              </a:ext>
            </a:extLst>
          </a:blip>
          <a:srcRect l="13599" r="13599"/>
          <a:stretch/>
        </p:blipFill>
        <p:spPr>
          <a:xfrm>
            <a:off x="1" y="0"/>
            <a:ext cx="10055420" cy="7772400"/>
          </a:xfrm>
          <a:prstGeom prst="rect">
            <a:avLst/>
          </a:prstGeom>
        </p:spPr>
      </p:pic>
      <p:sp>
        <p:nvSpPr>
          <p:cNvPr id="2" name="Title 1"/>
          <p:cNvSpPr>
            <a:spLocks noGrp="1"/>
          </p:cNvSpPr>
          <p:nvPr>
            <p:ph type="title" hasCustomPrompt="1"/>
          </p:nvPr>
        </p:nvSpPr>
        <p:spPr>
          <a:xfrm>
            <a:off x="502920" y="1803333"/>
            <a:ext cx="8549640" cy="1543685"/>
          </a:xfrm>
        </p:spPr>
        <p:txBody>
          <a:bodyPr anchor="t"/>
          <a:lstStyle>
            <a:lvl1pPr algn="l">
              <a:defRPr sz="4200" b="0" cap="none">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502367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Divider Cyan">
    <p:spTree>
      <p:nvGrpSpPr>
        <p:cNvPr id="1" name=""/>
        <p:cNvGrpSpPr/>
        <p:nvPr/>
      </p:nvGrpSpPr>
      <p:grpSpPr>
        <a:xfrm>
          <a:off x="0" y="0"/>
          <a:ext cx="0" cy="0"/>
          <a:chOff x="0" y="0"/>
          <a:chExt cx="0" cy="0"/>
        </a:xfrm>
      </p:grpSpPr>
      <p:pic>
        <p:nvPicPr>
          <p:cNvPr id="6" name="Picture 5" descr="Divider-cyan.jpg"/>
          <p:cNvPicPr>
            <a:picLocks noChangeAspect="1"/>
          </p:cNvPicPr>
          <p:nvPr userDrawn="1"/>
        </p:nvPicPr>
        <p:blipFill rotWithShape="1">
          <a:blip r:embed="rId2" cstate="print">
            <a:extLst>
              <a:ext uri="{28A0092B-C50C-407E-A947-70E740481C1C}">
                <a14:useLocalDpi xmlns:a14="http://schemas.microsoft.com/office/drawing/2010/main"/>
              </a:ext>
            </a:extLst>
          </a:blip>
          <a:srcRect l="13599" r="13599"/>
          <a:stretch/>
        </p:blipFill>
        <p:spPr>
          <a:xfrm>
            <a:off x="1" y="0"/>
            <a:ext cx="10055420" cy="7772400"/>
          </a:xfrm>
          <a:prstGeom prst="rect">
            <a:avLst/>
          </a:prstGeom>
        </p:spPr>
      </p:pic>
      <p:sp>
        <p:nvSpPr>
          <p:cNvPr id="2" name="Title 1"/>
          <p:cNvSpPr>
            <a:spLocks noGrp="1"/>
          </p:cNvSpPr>
          <p:nvPr>
            <p:ph type="title" hasCustomPrompt="1"/>
          </p:nvPr>
        </p:nvSpPr>
        <p:spPr>
          <a:xfrm>
            <a:off x="502920" y="1803333"/>
            <a:ext cx="8549640" cy="1543685"/>
          </a:xfrm>
        </p:spPr>
        <p:txBody>
          <a:bodyPr anchor="t"/>
          <a:lstStyle>
            <a:lvl1pPr algn="l">
              <a:defRPr sz="4200" b="0" cap="none">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54763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Divider Green">
    <p:spTree>
      <p:nvGrpSpPr>
        <p:cNvPr id="1" name=""/>
        <p:cNvGrpSpPr/>
        <p:nvPr/>
      </p:nvGrpSpPr>
      <p:grpSpPr>
        <a:xfrm>
          <a:off x="0" y="0"/>
          <a:ext cx="0" cy="0"/>
          <a:chOff x="0" y="0"/>
          <a:chExt cx="0" cy="0"/>
        </a:xfrm>
      </p:grpSpPr>
      <p:pic>
        <p:nvPicPr>
          <p:cNvPr id="3" name="Picture 2" descr="Divider-green.jpg"/>
          <p:cNvPicPr>
            <a:picLocks noChangeAspect="1"/>
          </p:cNvPicPr>
          <p:nvPr userDrawn="1"/>
        </p:nvPicPr>
        <p:blipFill rotWithShape="1">
          <a:blip r:embed="rId2" cstate="print">
            <a:extLst>
              <a:ext uri="{28A0092B-C50C-407E-A947-70E740481C1C}">
                <a14:useLocalDpi xmlns:a14="http://schemas.microsoft.com/office/drawing/2010/main"/>
              </a:ext>
            </a:extLst>
          </a:blip>
          <a:srcRect l="13599" r="13599"/>
          <a:stretch/>
        </p:blipFill>
        <p:spPr>
          <a:xfrm>
            <a:off x="1" y="0"/>
            <a:ext cx="10055420" cy="7772400"/>
          </a:xfrm>
          <a:prstGeom prst="rect">
            <a:avLst/>
          </a:prstGeom>
        </p:spPr>
      </p:pic>
      <p:sp>
        <p:nvSpPr>
          <p:cNvPr id="2" name="Title 1"/>
          <p:cNvSpPr>
            <a:spLocks noGrp="1"/>
          </p:cNvSpPr>
          <p:nvPr>
            <p:ph type="title" hasCustomPrompt="1"/>
          </p:nvPr>
        </p:nvSpPr>
        <p:spPr>
          <a:xfrm>
            <a:off x="502920" y="1803333"/>
            <a:ext cx="8549640" cy="1543685"/>
          </a:xfrm>
        </p:spPr>
        <p:txBody>
          <a:bodyPr anchor="t"/>
          <a:lstStyle>
            <a:lvl1pPr algn="l">
              <a:defRPr sz="4200" b="0" cap="none">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619487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Divider Grey">
    <p:spTree>
      <p:nvGrpSpPr>
        <p:cNvPr id="1" name=""/>
        <p:cNvGrpSpPr/>
        <p:nvPr/>
      </p:nvGrpSpPr>
      <p:grpSpPr>
        <a:xfrm>
          <a:off x="0" y="0"/>
          <a:ext cx="0" cy="0"/>
          <a:chOff x="0" y="0"/>
          <a:chExt cx="0" cy="0"/>
        </a:xfrm>
      </p:grpSpPr>
      <p:pic>
        <p:nvPicPr>
          <p:cNvPr id="6" name="Picture 5" descr="Divider-grey.jpg"/>
          <p:cNvPicPr>
            <a:picLocks noChangeAspect="1"/>
          </p:cNvPicPr>
          <p:nvPr userDrawn="1"/>
        </p:nvPicPr>
        <p:blipFill rotWithShape="1">
          <a:blip r:embed="rId2" cstate="print">
            <a:extLst>
              <a:ext uri="{28A0092B-C50C-407E-A947-70E740481C1C}">
                <a14:useLocalDpi xmlns:a14="http://schemas.microsoft.com/office/drawing/2010/main"/>
              </a:ext>
            </a:extLst>
          </a:blip>
          <a:srcRect l="13599" r="13599"/>
          <a:stretch/>
        </p:blipFill>
        <p:spPr>
          <a:xfrm>
            <a:off x="1" y="0"/>
            <a:ext cx="10055420" cy="7772400"/>
          </a:xfrm>
          <a:prstGeom prst="rect">
            <a:avLst/>
          </a:prstGeom>
        </p:spPr>
      </p:pic>
      <p:sp>
        <p:nvSpPr>
          <p:cNvPr id="2" name="Title 1"/>
          <p:cNvSpPr>
            <a:spLocks noGrp="1"/>
          </p:cNvSpPr>
          <p:nvPr>
            <p:ph type="title" hasCustomPrompt="1"/>
          </p:nvPr>
        </p:nvSpPr>
        <p:spPr>
          <a:xfrm>
            <a:off x="502920" y="1803333"/>
            <a:ext cx="8549640" cy="1543685"/>
          </a:xfrm>
        </p:spPr>
        <p:txBody>
          <a:bodyPr anchor="t"/>
          <a:lstStyle>
            <a:lvl1pPr algn="l">
              <a:defRPr sz="4200" b="0" cap="none">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200957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0132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Imagery">
    <p:spTree>
      <p:nvGrpSpPr>
        <p:cNvPr id="1" name=""/>
        <p:cNvGrpSpPr/>
        <p:nvPr/>
      </p:nvGrpSpPr>
      <p:grpSpPr>
        <a:xfrm>
          <a:off x="0" y="0"/>
          <a:ext cx="0" cy="0"/>
          <a:chOff x="0" y="0"/>
          <a:chExt cx="0" cy="0"/>
        </a:xfrm>
      </p:grpSpPr>
      <p:sp>
        <p:nvSpPr>
          <p:cNvPr id="2" name="Title 1"/>
          <p:cNvSpPr>
            <a:spLocks noGrp="1"/>
          </p:cNvSpPr>
          <p:nvPr>
            <p:ph type="title"/>
          </p:nvPr>
        </p:nvSpPr>
        <p:spPr>
          <a:xfrm>
            <a:off x="502921" y="335129"/>
            <a:ext cx="5529007" cy="685514"/>
          </a:xfrm>
        </p:spPr>
        <p:txBody>
          <a:bodyPr/>
          <a:lstStyle/>
          <a:p>
            <a:r>
              <a:rPr lang="en-US"/>
              <a:t>Click to edit Master title style</a:t>
            </a:r>
            <a:endParaRPr lang="en-US" dirty="0"/>
          </a:p>
        </p:txBody>
      </p:sp>
      <p:sp>
        <p:nvSpPr>
          <p:cNvPr id="3" name="Content Placeholder 2"/>
          <p:cNvSpPr>
            <a:spLocks noGrp="1"/>
          </p:cNvSpPr>
          <p:nvPr>
            <p:ph idx="1"/>
          </p:nvPr>
        </p:nvSpPr>
        <p:spPr>
          <a:xfrm>
            <a:off x="502920" y="1298854"/>
            <a:ext cx="5529007" cy="5663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p:cNvSpPr>
          <p:nvPr>
            <p:ph type="pic" sz="quarter" idx="10"/>
          </p:nvPr>
        </p:nvSpPr>
        <p:spPr>
          <a:xfrm>
            <a:off x="6537960" y="1130666"/>
            <a:ext cx="3520440" cy="6079744"/>
          </a:xfrm>
          <a:solidFill>
            <a:srgbClr val="DBDBDC"/>
          </a:solidFill>
        </p:spPr>
        <p:txBody>
          <a:bodyPr/>
          <a:lstStyle>
            <a:lvl1pPr marL="0" indent="0">
              <a:buNone/>
              <a:defRPr sz="1200">
                <a:solidFill>
                  <a:schemeClr val="tx1"/>
                </a:solidFill>
              </a:defRPr>
            </a:lvl1pPr>
          </a:lstStyle>
          <a:p>
            <a:r>
              <a:rPr lang="en-US"/>
              <a:t>Click icon to add picture</a:t>
            </a:r>
          </a:p>
        </p:txBody>
      </p:sp>
    </p:spTree>
    <p:extLst>
      <p:ext uri="{BB962C8B-B14F-4D97-AF65-F5344CB8AC3E}">
        <p14:creationId xmlns:p14="http://schemas.microsoft.com/office/powerpoint/2010/main" val="3955173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345441"/>
            <a:ext cx="8550385" cy="68551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02919" y="1298854"/>
            <a:ext cx="4023360" cy="5527040"/>
          </a:xfrm>
        </p:spPr>
        <p:txBody>
          <a:bodyPr/>
          <a:lstStyle>
            <a:lvl1pPr>
              <a:defRPr sz="2000"/>
            </a:lvl1pPr>
            <a:lvl2pPr>
              <a:defRPr sz="2000"/>
            </a:lvl2pPr>
            <a:lvl3pPr>
              <a:defRPr sz="2000"/>
            </a:lvl3pPr>
            <a:lvl4pPr>
              <a:defRPr sz="2000"/>
            </a:lvl4pPr>
            <a:lvl5pPr>
              <a:defRPr sz="20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29945" y="1298854"/>
            <a:ext cx="4023360" cy="5527040"/>
          </a:xfrm>
        </p:spPr>
        <p:txBody>
          <a:bodyPr/>
          <a:lstStyle>
            <a:lvl1pPr>
              <a:defRPr sz="2000"/>
            </a:lvl1pPr>
            <a:lvl2pPr>
              <a:defRPr sz="2000"/>
            </a:lvl2pPr>
            <a:lvl3pPr>
              <a:defRPr sz="2000"/>
            </a:lvl3pPr>
            <a:lvl4pPr>
              <a:defRPr sz="2000"/>
            </a:lvl4pPr>
            <a:lvl5pPr>
              <a:defRPr sz="20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9550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2919" y="1298855"/>
            <a:ext cx="1860804" cy="4479125"/>
          </a:xfrm>
        </p:spPr>
        <p:txBody>
          <a:bodyPr/>
          <a:lstStyle>
            <a:lvl1pPr>
              <a:defRPr sz="1700"/>
            </a:lvl1pPr>
            <a:lvl2pPr>
              <a:defRPr sz="1700"/>
            </a:lvl2pPr>
            <a:lvl3pPr>
              <a:defRPr sz="1700"/>
            </a:lvl3pPr>
            <a:lvl4pPr>
              <a:defRPr sz="1700"/>
            </a:lvl4pPr>
            <a:lvl5pPr>
              <a:defRPr sz="1700"/>
            </a:lvl5pPr>
            <a:lvl6pPr>
              <a:defRPr sz="2200"/>
            </a:lvl6pPr>
            <a:lvl7pPr>
              <a:defRPr sz="2200"/>
            </a:lvl7pPr>
            <a:lvl8pPr>
              <a:defRPr sz="2200"/>
            </a:lvl8pPr>
            <a:lvl9pPr>
              <a:defRPr sz="2200"/>
            </a:lvl9pPr>
          </a:lstStyle>
          <a:p>
            <a:pPr lvl="0"/>
            <a:r>
              <a:rPr lang="en-US"/>
              <a:t>Click to edit Master text styles</a:t>
            </a:r>
          </a:p>
        </p:txBody>
      </p:sp>
      <p:sp>
        <p:nvSpPr>
          <p:cNvPr id="4" name="Content Placeholder 3"/>
          <p:cNvSpPr>
            <a:spLocks noGrp="1"/>
          </p:cNvSpPr>
          <p:nvPr>
            <p:ph sz="half" idx="2"/>
          </p:nvPr>
        </p:nvSpPr>
        <p:spPr>
          <a:xfrm>
            <a:off x="5233234" y="1298855"/>
            <a:ext cx="1860804" cy="4479125"/>
          </a:xfrm>
        </p:spPr>
        <p:txBody>
          <a:bodyPr/>
          <a:lstStyle>
            <a:lvl1pPr>
              <a:defRPr sz="1700"/>
            </a:lvl1pPr>
            <a:lvl2pPr>
              <a:defRPr sz="1700"/>
            </a:lvl2pPr>
            <a:lvl3pPr>
              <a:defRPr sz="1700"/>
            </a:lvl3pPr>
            <a:lvl4pPr>
              <a:defRPr sz="1700"/>
            </a:lvl4pPr>
            <a:lvl5pPr>
              <a:defRPr sz="1700"/>
            </a:lvl5pPr>
            <a:lvl6pPr>
              <a:defRPr sz="2200"/>
            </a:lvl6pPr>
            <a:lvl7pPr>
              <a:defRPr sz="2200"/>
            </a:lvl7pPr>
            <a:lvl8pPr>
              <a:defRPr sz="2200"/>
            </a:lvl8pPr>
            <a:lvl9pPr>
              <a:defRPr sz="2200"/>
            </a:lvl9pPr>
          </a:lstStyle>
          <a:p>
            <a:pPr lvl="0"/>
            <a:r>
              <a:rPr lang="en-US"/>
              <a:t>Click to edit Master text styles</a:t>
            </a:r>
          </a:p>
        </p:txBody>
      </p:sp>
      <p:sp>
        <p:nvSpPr>
          <p:cNvPr id="5" name="Content Placeholder 2"/>
          <p:cNvSpPr>
            <a:spLocks noGrp="1"/>
          </p:cNvSpPr>
          <p:nvPr>
            <p:ph sz="half" idx="10"/>
          </p:nvPr>
        </p:nvSpPr>
        <p:spPr>
          <a:xfrm>
            <a:off x="2868076" y="1298855"/>
            <a:ext cx="1860804" cy="4479125"/>
          </a:xfrm>
        </p:spPr>
        <p:txBody>
          <a:bodyPr/>
          <a:lstStyle>
            <a:lvl1pPr>
              <a:defRPr sz="1700"/>
            </a:lvl1pPr>
            <a:lvl2pPr>
              <a:defRPr sz="1700"/>
            </a:lvl2pPr>
            <a:lvl3pPr>
              <a:defRPr sz="1700"/>
            </a:lvl3pPr>
            <a:lvl4pPr>
              <a:defRPr sz="1700"/>
            </a:lvl4pPr>
            <a:lvl5pPr>
              <a:defRPr sz="1700"/>
            </a:lvl5pPr>
            <a:lvl6pPr>
              <a:defRPr sz="2200"/>
            </a:lvl6pPr>
            <a:lvl7pPr>
              <a:defRPr sz="2200"/>
            </a:lvl7pPr>
            <a:lvl8pPr>
              <a:defRPr sz="2200"/>
            </a:lvl8pPr>
            <a:lvl9pPr>
              <a:defRPr sz="2200"/>
            </a:lvl9pPr>
          </a:lstStyle>
          <a:p>
            <a:pPr lvl="0"/>
            <a:r>
              <a:rPr lang="en-US"/>
              <a:t>Click to edit Master text styles</a:t>
            </a:r>
          </a:p>
        </p:txBody>
      </p:sp>
      <p:sp>
        <p:nvSpPr>
          <p:cNvPr id="6" name="Content Placeholder 3"/>
          <p:cNvSpPr>
            <a:spLocks noGrp="1"/>
          </p:cNvSpPr>
          <p:nvPr>
            <p:ph sz="half" idx="11"/>
          </p:nvPr>
        </p:nvSpPr>
        <p:spPr>
          <a:xfrm>
            <a:off x="7598391" y="1298855"/>
            <a:ext cx="1860804" cy="4479125"/>
          </a:xfrm>
        </p:spPr>
        <p:txBody>
          <a:bodyPr/>
          <a:lstStyle>
            <a:lvl1pPr>
              <a:defRPr sz="1700"/>
            </a:lvl1pPr>
            <a:lvl2pPr>
              <a:defRPr sz="1700"/>
            </a:lvl2pPr>
            <a:lvl3pPr>
              <a:defRPr sz="1700"/>
            </a:lvl3pPr>
            <a:lvl4pPr>
              <a:defRPr sz="1700"/>
            </a:lvl4pPr>
            <a:lvl5pPr>
              <a:defRPr sz="1700"/>
            </a:lvl5pPr>
            <a:lvl6pPr>
              <a:defRPr sz="2200"/>
            </a:lvl6pPr>
            <a:lvl7pPr>
              <a:defRPr sz="2200"/>
            </a:lvl7pPr>
            <a:lvl8pPr>
              <a:defRPr sz="2200"/>
            </a:lvl8pPr>
            <a:lvl9pPr>
              <a:defRPr sz="2200"/>
            </a:lvl9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91225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ry Background">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130666"/>
            <a:ext cx="10058400" cy="6079744"/>
          </a:xfrm>
          <a:solidFill>
            <a:srgbClr val="DBDBDC"/>
          </a:solidFill>
        </p:spPr>
        <p:txBody>
          <a:bodyPr/>
          <a:lstStyle>
            <a:lvl1pPr marL="0" indent="0">
              <a:buNone/>
              <a:defRPr sz="1200">
                <a:solidFill>
                  <a:schemeClr val="tx1"/>
                </a:solidFill>
              </a:defRPr>
            </a:lvl1pPr>
          </a:lstStyle>
          <a:p>
            <a:r>
              <a:rPr lang="en-US"/>
              <a:t>Click icon to add picture</a:t>
            </a:r>
          </a:p>
        </p:txBody>
      </p:sp>
      <p:sp>
        <p:nvSpPr>
          <p:cNvPr id="3" name="Content Placeholder 2"/>
          <p:cNvSpPr>
            <a:spLocks noGrp="1"/>
          </p:cNvSpPr>
          <p:nvPr>
            <p:ph idx="1"/>
          </p:nvPr>
        </p:nvSpPr>
        <p:spPr>
          <a:xfrm>
            <a:off x="502920" y="1658806"/>
            <a:ext cx="5529007" cy="5284180"/>
          </a:xfrm>
        </p:spPr>
        <p:txBody>
          <a:bodyPr/>
          <a:lstStyle>
            <a:lvl1pPr marL="0" indent="0">
              <a:buNone/>
              <a:defRPr/>
            </a:lvl1pPr>
          </a:lstStyle>
          <a:p>
            <a:pPr lvl="0"/>
            <a:r>
              <a:rPr lang="en-US"/>
              <a:t>Click to edit Master text styles</a:t>
            </a:r>
          </a:p>
        </p:txBody>
      </p:sp>
      <p:sp>
        <p:nvSpPr>
          <p:cNvPr id="4" name="Title 3"/>
          <p:cNvSpPr>
            <a:spLocks noGrp="1"/>
          </p:cNvSpPr>
          <p:nvPr>
            <p:ph type="title"/>
          </p:nvPr>
        </p:nvSpPr>
        <p:spPr>
          <a:xfrm>
            <a:off x="502921" y="341601"/>
            <a:ext cx="5529770" cy="685514"/>
          </a:xfrm>
        </p:spPr>
        <p:txBody>
          <a:bodyPr/>
          <a:lstStyle/>
          <a:p>
            <a:r>
              <a:rPr lang="en-US"/>
              <a:t>Click to edit Master title style</a:t>
            </a:r>
          </a:p>
        </p:txBody>
      </p:sp>
    </p:spTree>
    <p:extLst>
      <p:ext uri="{BB962C8B-B14F-4D97-AF65-F5344CB8AC3E}">
        <p14:creationId xmlns:p14="http://schemas.microsoft.com/office/powerpoint/2010/main" val="1171249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s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 y="1129497"/>
            <a:ext cx="5020157" cy="3039872"/>
          </a:xfrm>
          <a:solidFill>
            <a:srgbClr val="DBDBDC"/>
          </a:solidFill>
        </p:spPr>
        <p:txBody>
          <a:bodyPr/>
          <a:lstStyle>
            <a:lvl1pPr marL="0" indent="0">
              <a:buNone/>
              <a:defRPr sz="1200">
                <a:solidFill>
                  <a:schemeClr val="tx1"/>
                </a:solidFill>
              </a:defRPr>
            </a:lvl1pPr>
            <a:lvl2pPr marL="570586" indent="0">
              <a:buNone/>
              <a:defRPr sz="3500"/>
            </a:lvl2pPr>
            <a:lvl3pPr marL="1141171" indent="0">
              <a:buNone/>
              <a:defRPr sz="3000"/>
            </a:lvl3pPr>
            <a:lvl4pPr marL="1711757" indent="0">
              <a:buNone/>
              <a:defRPr sz="2500"/>
            </a:lvl4pPr>
            <a:lvl5pPr marL="2282342" indent="0">
              <a:buNone/>
              <a:defRPr sz="2500"/>
            </a:lvl5pPr>
            <a:lvl6pPr marL="2852928" indent="0">
              <a:buNone/>
              <a:defRPr sz="2500"/>
            </a:lvl6pPr>
            <a:lvl7pPr marL="3423514" indent="0">
              <a:buNone/>
              <a:defRPr sz="2500"/>
            </a:lvl7pPr>
            <a:lvl8pPr marL="3994099" indent="0">
              <a:buNone/>
              <a:defRPr sz="2500"/>
            </a:lvl8pPr>
            <a:lvl9pPr marL="4564685" indent="0">
              <a:buNone/>
              <a:defRPr sz="2500"/>
            </a:lvl9pPr>
          </a:lstStyle>
          <a:p>
            <a:r>
              <a:rPr lang="en-US"/>
              <a:t>Click icon to add picture</a:t>
            </a:r>
          </a:p>
        </p:txBody>
      </p:sp>
      <p:sp>
        <p:nvSpPr>
          <p:cNvPr id="8" name="Picture Placeholder 2"/>
          <p:cNvSpPr>
            <a:spLocks noGrp="1"/>
          </p:cNvSpPr>
          <p:nvPr>
            <p:ph type="pic" idx="10"/>
          </p:nvPr>
        </p:nvSpPr>
        <p:spPr>
          <a:xfrm>
            <a:off x="5038244" y="1129497"/>
            <a:ext cx="5020157" cy="3039872"/>
          </a:xfrm>
          <a:solidFill>
            <a:srgbClr val="DBDBDC"/>
          </a:solidFill>
        </p:spPr>
        <p:txBody>
          <a:bodyPr/>
          <a:lstStyle>
            <a:lvl1pPr marL="0" indent="0">
              <a:buNone/>
              <a:defRPr sz="1200">
                <a:solidFill>
                  <a:schemeClr val="tx1"/>
                </a:solidFill>
              </a:defRPr>
            </a:lvl1pPr>
            <a:lvl2pPr marL="570586" indent="0">
              <a:buNone/>
              <a:defRPr sz="3500"/>
            </a:lvl2pPr>
            <a:lvl3pPr marL="1141171" indent="0">
              <a:buNone/>
              <a:defRPr sz="3000"/>
            </a:lvl3pPr>
            <a:lvl4pPr marL="1711757" indent="0">
              <a:buNone/>
              <a:defRPr sz="2500"/>
            </a:lvl4pPr>
            <a:lvl5pPr marL="2282342" indent="0">
              <a:buNone/>
              <a:defRPr sz="2500"/>
            </a:lvl5pPr>
            <a:lvl6pPr marL="2852928" indent="0">
              <a:buNone/>
              <a:defRPr sz="2500"/>
            </a:lvl6pPr>
            <a:lvl7pPr marL="3423514" indent="0">
              <a:buNone/>
              <a:defRPr sz="2500"/>
            </a:lvl7pPr>
            <a:lvl8pPr marL="3994099" indent="0">
              <a:buNone/>
              <a:defRPr sz="2500"/>
            </a:lvl8pPr>
            <a:lvl9pPr marL="4564685" indent="0">
              <a:buNone/>
              <a:defRPr sz="2500"/>
            </a:lvl9pPr>
          </a:lstStyle>
          <a:p>
            <a:r>
              <a:rPr lang="en-US"/>
              <a:t>Click icon to add picture</a:t>
            </a:r>
            <a:endParaRPr lang="en-US" dirty="0"/>
          </a:p>
        </p:txBody>
      </p:sp>
      <p:sp>
        <p:nvSpPr>
          <p:cNvPr id="10" name="Picture Placeholder 2"/>
          <p:cNvSpPr>
            <a:spLocks noGrp="1"/>
          </p:cNvSpPr>
          <p:nvPr>
            <p:ph type="pic" idx="12"/>
          </p:nvPr>
        </p:nvSpPr>
        <p:spPr>
          <a:xfrm>
            <a:off x="1" y="4180487"/>
            <a:ext cx="5020157" cy="3039872"/>
          </a:xfrm>
          <a:solidFill>
            <a:srgbClr val="DBDBDC"/>
          </a:solidFill>
        </p:spPr>
        <p:txBody>
          <a:bodyPr/>
          <a:lstStyle>
            <a:lvl1pPr marL="0" indent="0">
              <a:buNone/>
              <a:defRPr sz="1200">
                <a:solidFill>
                  <a:schemeClr val="tx1"/>
                </a:solidFill>
              </a:defRPr>
            </a:lvl1pPr>
            <a:lvl2pPr marL="570586" indent="0">
              <a:buNone/>
              <a:defRPr sz="3500"/>
            </a:lvl2pPr>
            <a:lvl3pPr marL="1141171" indent="0">
              <a:buNone/>
              <a:defRPr sz="3000"/>
            </a:lvl3pPr>
            <a:lvl4pPr marL="1711757" indent="0">
              <a:buNone/>
              <a:defRPr sz="2500"/>
            </a:lvl4pPr>
            <a:lvl5pPr marL="2282342" indent="0">
              <a:buNone/>
              <a:defRPr sz="2500"/>
            </a:lvl5pPr>
            <a:lvl6pPr marL="2852928" indent="0">
              <a:buNone/>
              <a:defRPr sz="2500"/>
            </a:lvl6pPr>
            <a:lvl7pPr marL="3423514" indent="0">
              <a:buNone/>
              <a:defRPr sz="2500"/>
            </a:lvl7pPr>
            <a:lvl8pPr marL="3994099" indent="0">
              <a:buNone/>
              <a:defRPr sz="2500"/>
            </a:lvl8pPr>
            <a:lvl9pPr marL="4564685" indent="0">
              <a:buNone/>
              <a:defRPr sz="2500"/>
            </a:lvl9pPr>
          </a:lstStyle>
          <a:p>
            <a:r>
              <a:rPr lang="en-US"/>
              <a:t>Click icon to add picture</a:t>
            </a:r>
          </a:p>
        </p:txBody>
      </p:sp>
      <p:sp>
        <p:nvSpPr>
          <p:cNvPr id="12" name="Picture Placeholder 2"/>
          <p:cNvSpPr>
            <a:spLocks noGrp="1"/>
          </p:cNvSpPr>
          <p:nvPr>
            <p:ph type="pic" idx="14"/>
          </p:nvPr>
        </p:nvSpPr>
        <p:spPr>
          <a:xfrm>
            <a:off x="5038244" y="4180487"/>
            <a:ext cx="5020157" cy="3039872"/>
          </a:xfrm>
          <a:solidFill>
            <a:srgbClr val="DBDBDC"/>
          </a:solidFill>
        </p:spPr>
        <p:txBody>
          <a:bodyPr/>
          <a:lstStyle>
            <a:lvl1pPr marL="0" indent="0">
              <a:buNone/>
              <a:defRPr sz="1200">
                <a:solidFill>
                  <a:schemeClr val="tx1"/>
                </a:solidFill>
              </a:defRPr>
            </a:lvl1pPr>
            <a:lvl2pPr marL="570586" indent="0">
              <a:buNone/>
              <a:defRPr sz="3500"/>
            </a:lvl2pPr>
            <a:lvl3pPr marL="1141171" indent="0">
              <a:buNone/>
              <a:defRPr sz="3000"/>
            </a:lvl3pPr>
            <a:lvl4pPr marL="1711757" indent="0">
              <a:buNone/>
              <a:defRPr sz="2500"/>
            </a:lvl4pPr>
            <a:lvl5pPr marL="2282342" indent="0">
              <a:buNone/>
              <a:defRPr sz="2500"/>
            </a:lvl5pPr>
            <a:lvl6pPr marL="2852928" indent="0">
              <a:buNone/>
              <a:defRPr sz="2500"/>
            </a:lvl6pPr>
            <a:lvl7pPr marL="3423514" indent="0">
              <a:buNone/>
              <a:defRPr sz="2500"/>
            </a:lvl7pPr>
            <a:lvl8pPr marL="3994099" indent="0">
              <a:buNone/>
              <a:defRPr sz="2500"/>
            </a:lvl8pPr>
            <a:lvl9pPr marL="4564685" indent="0">
              <a:buNone/>
              <a:defRPr sz="2500"/>
            </a:lvl9pPr>
          </a:lstStyle>
          <a:p>
            <a:r>
              <a:rPr lang="en-US"/>
              <a:t>Click icon to add picture</a:t>
            </a:r>
            <a:endParaRPr lang="en-US" dirty="0"/>
          </a:p>
        </p:txBody>
      </p:sp>
      <p:sp>
        <p:nvSpPr>
          <p:cNvPr id="4" name="Text Placeholder 3"/>
          <p:cNvSpPr>
            <a:spLocks noGrp="1"/>
          </p:cNvSpPr>
          <p:nvPr>
            <p:ph type="body" sz="half" idx="2" hasCustomPrompt="1"/>
          </p:nvPr>
        </p:nvSpPr>
        <p:spPr>
          <a:xfrm>
            <a:off x="0" y="3685753"/>
            <a:ext cx="5029200" cy="483616"/>
          </a:xfrm>
          <a:solidFill>
            <a:schemeClr val="bg1">
              <a:alpha val="60000"/>
            </a:schemeClr>
          </a:solidFill>
        </p:spPr>
        <p:txBody>
          <a:bodyPr anchor="ctr"/>
          <a:lstStyle>
            <a:lvl1pPr marL="0" indent="0" algn="ctr">
              <a:buNone/>
              <a:defRPr sz="1500"/>
            </a:lvl1pPr>
            <a:lvl2pPr marL="570586" indent="0">
              <a:buNone/>
              <a:defRPr sz="1500"/>
            </a:lvl2pPr>
            <a:lvl3pPr marL="1141171" indent="0">
              <a:buNone/>
              <a:defRPr sz="1200"/>
            </a:lvl3pPr>
            <a:lvl4pPr marL="1711757" indent="0">
              <a:buNone/>
              <a:defRPr sz="1100"/>
            </a:lvl4pPr>
            <a:lvl5pPr marL="2282342" indent="0">
              <a:buNone/>
              <a:defRPr sz="1100"/>
            </a:lvl5pPr>
            <a:lvl6pPr marL="2852928" indent="0">
              <a:buNone/>
              <a:defRPr sz="1100"/>
            </a:lvl6pPr>
            <a:lvl7pPr marL="3423514" indent="0">
              <a:buNone/>
              <a:defRPr sz="1100"/>
            </a:lvl7pPr>
            <a:lvl8pPr marL="3994099" indent="0">
              <a:buNone/>
              <a:defRPr sz="1100"/>
            </a:lvl8pPr>
            <a:lvl9pPr marL="4564685" indent="0">
              <a:buNone/>
              <a:defRPr sz="1100"/>
            </a:lvl9pPr>
          </a:lstStyle>
          <a:p>
            <a:pPr lvl="0"/>
            <a:r>
              <a:rPr lang="en-US" dirty="0"/>
              <a:t>Caption 1</a:t>
            </a:r>
          </a:p>
        </p:txBody>
      </p:sp>
      <p:sp>
        <p:nvSpPr>
          <p:cNvPr id="9" name="Text Placeholder 3"/>
          <p:cNvSpPr>
            <a:spLocks noGrp="1"/>
          </p:cNvSpPr>
          <p:nvPr>
            <p:ph type="body" sz="half" idx="11" hasCustomPrompt="1"/>
          </p:nvPr>
        </p:nvSpPr>
        <p:spPr>
          <a:xfrm>
            <a:off x="5029200" y="3685753"/>
            <a:ext cx="5029200" cy="483616"/>
          </a:xfrm>
          <a:solidFill>
            <a:schemeClr val="bg1">
              <a:alpha val="60000"/>
            </a:schemeClr>
          </a:solidFill>
        </p:spPr>
        <p:txBody>
          <a:bodyPr anchor="ctr"/>
          <a:lstStyle>
            <a:lvl1pPr marL="0" indent="0" algn="ctr">
              <a:buNone/>
              <a:defRPr sz="1500"/>
            </a:lvl1pPr>
            <a:lvl2pPr marL="570586" indent="0">
              <a:buNone/>
              <a:defRPr sz="1500"/>
            </a:lvl2pPr>
            <a:lvl3pPr marL="1141171" indent="0">
              <a:buNone/>
              <a:defRPr sz="1200"/>
            </a:lvl3pPr>
            <a:lvl4pPr marL="1711757" indent="0">
              <a:buNone/>
              <a:defRPr sz="1100"/>
            </a:lvl4pPr>
            <a:lvl5pPr marL="2282342" indent="0">
              <a:buNone/>
              <a:defRPr sz="1100"/>
            </a:lvl5pPr>
            <a:lvl6pPr marL="2852928" indent="0">
              <a:buNone/>
              <a:defRPr sz="1100"/>
            </a:lvl6pPr>
            <a:lvl7pPr marL="3423514" indent="0">
              <a:buNone/>
              <a:defRPr sz="1100"/>
            </a:lvl7pPr>
            <a:lvl8pPr marL="3994099" indent="0">
              <a:buNone/>
              <a:defRPr sz="1100"/>
            </a:lvl8pPr>
            <a:lvl9pPr marL="4564685" indent="0">
              <a:buNone/>
              <a:defRPr sz="1100"/>
            </a:lvl9pPr>
          </a:lstStyle>
          <a:p>
            <a:pPr lvl="0"/>
            <a:r>
              <a:rPr lang="en-US" dirty="0"/>
              <a:t>Caption 2</a:t>
            </a:r>
          </a:p>
        </p:txBody>
      </p:sp>
      <p:sp>
        <p:nvSpPr>
          <p:cNvPr id="11" name="Text Placeholder 3"/>
          <p:cNvSpPr>
            <a:spLocks noGrp="1"/>
          </p:cNvSpPr>
          <p:nvPr>
            <p:ph type="body" sz="half" idx="13" hasCustomPrompt="1"/>
          </p:nvPr>
        </p:nvSpPr>
        <p:spPr>
          <a:xfrm>
            <a:off x="0" y="6736743"/>
            <a:ext cx="5029200" cy="483616"/>
          </a:xfrm>
          <a:solidFill>
            <a:schemeClr val="bg1">
              <a:alpha val="60000"/>
            </a:schemeClr>
          </a:solidFill>
        </p:spPr>
        <p:txBody>
          <a:bodyPr anchor="ctr"/>
          <a:lstStyle>
            <a:lvl1pPr marL="0" indent="0" algn="ctr">
              <a:buNone/>
              <a:defRPr sz="1500"/>
            </a:lvl1pPr>
            <a:lvl2pPr marL="570586" indent="0">
              <a:buNone/>
              <a:defRPr sz="1500"/>
            </a:lvl2pPr>
            <a:lvl3pPr marL="1141171" indent="0">
              <a:buNone/>
              <a:defRPr sz="1200"/>
            </a:lvl3pPr>
            <a:lvl4pPr marL="1711757" indent="0">
              <a:buNone/>
              <a:defRPr sz="1100"/>
            </a:lvl4pPr>
            <a:lvl5pPr marL="2282342" indent="0">
              <a:buNone/>
              <a:defRPr sz="1100"/>
            </a:lvl5pPr>
            <a:lvl6pPr marL="2852928" indent="0">
              <a:buNone/>
              <a:defRPr sz="1100"/>
            </a:lvl6pPr>
            <a:lvl7pPr marL="3423514" indent="0">
              <a:buNone/>
              <a:defRPr sz="1100"/>
            </a:lvl7pPr>
            <a:lvl8pPr marL="3994099" indent="0">
              <a:buNone/>
              <a:defRPr sz="1100"/>
            </a:lvl8pPr>
            <a:lvl9pPr marL="4564685" indent="0">
              <a:buNone/>
              <a:defRPr sz="1100"/>
            </a:lvl9pPr>
          </a:lstStyle>
          <a:p>
            <a:pPr lvl="0"/>
            <a:r>
              <a:rPr lang="en-US" dirty="0"/>
              <a:t>Caption 3</a:t>
            </a:r>
          </a:p>
        </p:txBody>
      </p:sp>
      <p:sp>
        <p:nvSpPr>
          <p:cNvPr id="13" name="Text Placeholder 3"/>
          <p:cNvSpPr>
            <a:spLocks noGrp="1"/>
          </p:cNvSpPr>
          <p:nvPr>
            <p:ph type="body" sz="half" idx="15" hasCustomPrompt="1"/>
          </p:nvPr>
        </p:nvSpPr>
        <p:spPr>
          <a:xfrm>
            <a:off x="5029200" y="6736742"/>
            <a:ext cx="5029200" cy="483616"/>
          </a:xfrm>
          <a:solidFill>
            <a:schemeClr val="bg1">
              <a:alpha val="60000"/>
            </a:schemeClr>
          </a:solidFill>
        </p:spPr>
        <p:txBody>
          <a:bodyPr anchor="ctr"/>
          <a:lstStyle>
            <a:lvl1pPr marL="0" indent="0" algn="ctr">
              <a:buNone/>
              <a:defRPr sz="1500"/>
            </a:lvl1pPr>
            <a:lvl2pPr marL="570586" indent="0">
              <a:buNone/>
              <a:defRPr sz="1500"/>
            </a:lvl2pPr>
            <a:lvl3pPr marL="1141171" indent="0">
              <a:buNone/>
              <a:defRPr sz="1200"/>
            </a:lvl3pPr>
            <a:lvl4pPr marL="1711757" indent="0">
              <a:buNone/>
              <a:defRPr sz="1100"/>
            </a:lvl4pPr>
            <a:lvl5pPr marL="2282342" indent="0">
              <a:buNone/>
              <a:defRPr sz="1100"/>
            </a:lvl5pPr>
            <a:lvl6pPr marL="2852928" indent="0">
              <a:buNone/>
              <a:defRPr sz="1100"/>
            </a:lvl6pPr>
            <a:lvl7pPr marL="3423514" indent="0">
              <a:buNone/>
              <a:defRPr sz="1100"/>
            </a:lvl7pPr>
            <a:lvl8pPr marL="3994099" indent="0">
              <a:buNone/>
              <a:defRPr sz="1100"/>
            </a:lvl8pPr>
            <a:lvl9pPr marL="4564685" indent="0">
              <a:buNone/>
              <a:defRPr sz="1100"/>
            </a:lvl9pPr>
          </a:lstStyle>
          <a:p>
            <a:pPr lvl="0"/>
            <a:r>
              <a:rPr lang="en-US" dirty="0"/>
              <a:t>Caption 4</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91786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har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2919" y="1298854"/>
            <a:ext cx="3017520" cy="5527040"/>
          </a:xfrm>
        </p:spPr>
        <p:txBody>
          <a:bodyPr/>
          <a:lstStyle>
            <a:lvl1pPr>
              <a:defRPr sz="1700"/>
            </a:lvl1pPr>
            <a:lvl2pPr>
              <a:defRPr sz="1700"/>
            </a:lvl2pPr>
            <a:lvl3pPr>
              <a:defRPr sz="1700"/>
            </a:lvl3pPr>
            <a:lvl4pPr>
              <a:defRPr sz="1700"/>
            </a:lvl4pPr>
            <a:lvl5pPr>
              <a:defRPr sz="17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028504" y="1298854"/>
            <a:ext cx="5024801" cy="448188"/>
          </a:xfrm>
        </p:spPr>
        <p:txBody>
          <a:bodyPr/>
          <a:lstStyle>
            <a:lvl1pPr marL="0" indent="0">
              <a:buNone/>
              <a:defRPr sz="1700"/>
            </a:lvl1pPr>
            <a:lvl2pPr>
              <a:defRPr sz="2200"/>
            </a:lvl2pPr>
            <a:lvl3pPr>
              <a:defRPr sz="2200"/>
            </a:lvl3pPr>
            <a:lvl4pPr>
              <a:defRPr sz="2200"/>
            </a:lvl4pPr>
            <a:lvl5pPr>
              <a:defRPr sz="2200"/>
            </a:lvl5pPr>
            <a:lvl6pPr>
              <a:defRPr sz="2200"/>
            </a:lvl6pPr>
            <a:lvl7pPr>
              <a:defRPr sz="2200"/>
            </a:lvl7pPr>
            <a:lvl8pPr>
              <a:defRPr sz="2200"/>
            </a:lvl8pPr>
            <a:lvl9pPr>
              <a:defRPr sz="2200"/>
            </a:lvl9pPr>
          </a:lstStyle>
          <a:p>
            <a:pPr lvl="0"/>
            <a:r>
              <a:rPr lang="en-US" dirty="0"/>
              <a:t>Chart title (optional)</a:t>
            </a:r>
          </a:p>
        </p:txBody>
      </p:sp>
      <p:sp>
        <p:nvSpPr>
          <p:cNvPr id="5" name="Content Placeholder 3"/>
          <p:cNvSpPr>
            <a:spLocks noGrp="1"/>
          </p:cNvSpPr>
          <p:nvPr>
            <p:ph sz="half" idx="10"/>
          </p:nvPr>
        </p:nvSpPr>
        <p:spPr>
          <a:xfrm>
            <a:off x="4028504" y="1755649"/>
            <a:ext cx="5024801" cy="5131563"/>
          </a:xfrm>
        </p:spPr>
        <p:txBody>
          <a:bodyPr/>
          <a:lstStyle>
            <a:lvl1pPr marL="0" indent="0">
              <a:buNone/>
              <a:defRPr sz="1200"/>
            </a:lvl1pPr>
            <a:lvl2pPr>
              <a:defRPr sz="2200"/>
            </a:lvl2pPr>
            <a:lvl3pPr>
              <a:defRPr sz="22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04427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2919" y="1298854"/>
            <a:ext cx="3017520" cy="5527040"/>
          </a:xfrm>
        </p:spPr>
        <p:txBody>
          <a:bodyPr/>
          <a:lstStyle>
            <a:lvl1pPr>
              <a:defRPr sz="1700"/>
            </a:lvl1pPr>
            <a:lvl2pPr>
              <a:defRPr sz="1700"/>
            </a:lvl2pPr>
            <a:lvl3pPr>
              <a:defRPr sz="1700"/>
            </a:lvl3pPr>
            <a:lvl4pPr>
              <a:defRPr sz="1700"/>
            </a:lvl4pPr>
            <a:lvl5pPr>
              <a:defRPr sz="17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28504" y="1298854"/>
            <a:ext cx="5024801" cy="2613098"/>
          </a:xfrm>
        </p:spPr>
        <p:txBody>
          <a:bodyPr/>
          <a:lstStyle>
            <a:lvl1pPr marL="0" indent="0">
              <a:buNone/>
              <a:defRPr sz="1200"/>
            </a:lvl1pPr>
            <a:lvl2pPr>
              <a:defRPr sz="2200"/>
            </a:lvl2pPr>
            <a:lvl3pPr>
              <a:defRPr sz="22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p:txBody>
      </p:sp>
      <p:sp>
        <p:nvSpPr>
          <p:cNvPr id="5" name="Content Placeholder 3"/>
          <p:cNvSpPr>
            <a:spLocks noGrp="1"/>
          </p:cNvSpPr>
          <p:nvPr>
            <p:ph sz="half" idx="10"/>
          </p:nvPr>
        </p:nvSpPr>
        <p:spPr>
          <a:xfrm>
            <a:off x="4028504" y="4272016"/>
            <a:ext cx="5024801" cy="2615195"/>
          </a:xfrm>
        </p:spPr>
        <p:txBody>
          <a:bodyPr/>
          <a:lstStyle>
            <a:lvl1pPr marL="0" indent="0">
              <a:buNone/>
              <a:defRPr sz="1200"/>
            </a:lvl1pPr>
            <a:lvl2pPr>
              <a:defRPr sz="2200"/>
            </a:lvl2pPr>
            <a:lvl3pPr>
              <a:defRPr sz="22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44107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41601"/>
            <a:ext cx="8550385" cy="685514"/>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502920" y="1294610"/>
            <a:ext cx="8549640" cy="5663548"/>
          </a:xfrm>
          <a:prstGeom prst="rect">
            <a:avLst/>
          </a:prstGeom>
          <a:noFill/>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p:cNvSpPr txBox="1"/>
          <p:nvPr/>
        </p:nvSpPr>
        <p:spPr>
          <a:xfrm>
            <a:off x="9378923" y="7371099"/>
            <a:ext cx="344197" cy="325560"/>
          </a:xfrm>
          <a:prstGeom prst="rect">
            <a:avLst/>
          </a:prstGeom>
          <a:noFill/>
        </p:spPr>
        <p:txBody>
          <a:bodyPr wrap="square" lIns="0" tIns="57059" rIns="0" bIns="57059" rtlCol="0">
            <a:noAutofit/>
          </a:bodyPr>
          <a:lstStyle/>
          <a:p>
            <a:pPr algn="r"/>
            <a:fld id="{E69191C5-0CDC-DB4B-ACAB-57E8E7ED39E6}" type="slidenum">
              <a:rPr lang="en-US" sz="1000" smtClean="0">
                <a:solidFill>
                  <a:schemeClr val="tx1"/>
                </a:solidFill>
              </a:rPr>
              <a:pPr algn="r"/>
              <a:t>‹#›</a:t>
            </a:fld>
            <a:endParaRPr lang="en-US" sz="1000" dirty="0">
              <a:solidFill>
                <a:schemeClr val="tx1"/>
              </a:solidFill>
            </a:endParaRPr>
          </a:p>
        </p:txBody>
      </p:sp>
      <p:pic>
        <p:nvPicPr>
          <p:cNvPr id="6" name="Picture 5"/>
          <p:cNvPicPr>
            <a:picLocks noChangeAspect="1"/>
          </p:cNvPicPr>
          <p:nvPr/>
        </p:nvPicPr>
        <p:blipFill rotWithShape="1">
          <a:blip r:embed="rId21">
            <a:extLst>
              <a:ext uri="{28A0092B-C50C-407E-A947-70E740481C1C}">
                <a14:useLocalDpi xmlns:a14="http://schemas.microsoft.com/office/drawing/2010/main" val="0"/>
              </a:ext>
            </a:extLst>
          </a:blip>
          <a:srcRect t="-18687" b="-18687"/>
          <a:stretch/>
        </p:blipFill>
        <p:spPr>
          <a:xfrm>
            <a:off x="9075885" y="194631"/>
            <a:ext cx="877427" cy="795286"/>
          </a:xfrm>
          <a:prstGeom prst="rect">
            <a:avLst/>
          </a:prstGeom>
        </p:spPr>
      </p:pic>
    </p:spTree>
    <p:extLst>
      <p:ext uri="{BB962C8B-B14F-4D97-AF65-F5344CB8AC3E}">
        <p14:creationId xmlns:p14="http://schemas.microsoft.com/office/powerpoint/2010/main" val="4208286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2" r:id="rId4"/>
    <p:sldLayoutId id="2147483663" r:id="rId5"/>
    <p:sldLayoutId id="2147483664" r:id="rId6"/>
    <p:sldLayoutId id="2147483665" r:id="rId7"/>
    <p:sldLayoutId id="2147483671" r:id="rId8"/>
    <p:sldLayoutId id="2147483666" r:id="rId9"/>
    <p:sldLayoutId id="2147483667" r:id="rId10"/>
    <p:sldLayoutId id="2147483654" r:id="rId11"/>
    <p:sldLayoutId id="2147483655" r:id="rId12"/>
    <p:sldLayoutId id="2147483669" r:id="rId13"/>
    <p:sldLayoutId id="2147483670" r:id="rId14"/>
    <p:sldLayoutId id="2147483660" r:id="rId15"/>
    <p:sldLayoutId id="2147483659" r:id="rId16"/>
    <p:sldLayoutId id="2147483658" r:id="rId17"/>
    <p:sldLayoutId id="2147483651" r:id="rId18"/>
    <p:sldLayoutId id="2147483661" r:id="rId19"/>
  </p:sldLayoutIdLst>
  <p:txStyles>
    <p:titleStyle>
      <a:lvl1pPr algn="l" defTabSz="570586" rtl="0" eaLnBrk="1" latinLnBrk="0" hangingPunct="1">
        <a:spcBef>
          <a:spcPct val="0"/>
        </a:spcBef>
        <a:buNone/>
        <a:defRPr sz="2000" kern="1200">
          <a:solidFill>
            <a:schemeClr val="tx1"/>
          </a:solidFill>
          <a:latin typeface="+mj-lt"/>
          <a:ea typeface="+mj-ea"/>
          <a:cs typeface="+mj-cs"/>
        </a:defRPr>
      </a:lvl1pPr>
    </p:titleStyle>
    <p:bodyStyle>
      <a:lvl1pPr marL="215951" indent="-215951" algn="l" defTabSz="570586" rtl="0" eaLnBrk="1" latinLnBrk="0" hangingPunct="1">
        <a:spcBef>
          <a:spcPts val="0"/>
        </a:spcBef>
        <a:buFont typeface="Arial"/>
        <a:buChar char="•"/>
        <a:defRPr sz="2000" kern="1200">
          <a:solidFill>
            <a:schemeClr val="tx1"/>
          </a:solidFill>
          <a:latin typeface="+mn-lt"/>
          <a:ea typeface="+mn-ea"/>
          <a:cs typeface="+mn-cs"/>
        </a:defRPr>
      </a:lvl1pPr>
      <a:lvl2pPr marL="425959" indent="-210007" algn="l" defTabSz="570586" rtl="0" eaLnBrk="1" latinLnBrk="0" hangingPunct="1">
        <a:spcBef>
          <a:spcPts val="0"/>
        </a:spcBef>
        <a:buFont typeface="Arial"/>
        <a:buChar char="•"/>
        <a:defRPr sz="2000" kern="1200">
          <a:solidFill>
            <a:schemeClr val="tx1"/>
          </a:solidFill>
          <a:latin typeface="+mn-lt"/>
          <a:ea typeface="+mn-ea"/>
          <a:cs typeface="+mn-cs"/>
        </a:defRPr>
      </a:lvl2pPr>
      <a:lvl3pPr marL="639928" indent="-213970" algn="l" defTabSz="570586" rtl="0" eaLnBrk="1" latinLnBrk="0" hangingPunct="1">
        <a:spcBef>
          <a:spcPts val="0"/>
        </a:spcBef>
        <a:buFont typeface="Arial"/>
        <a:buChar char="•"/>
        <a:defRPr sz="2000" kern="1200">
          <a:solidFill>
            <a:schemeClr val="tx1"/>
          </a:solidFill>
          <a:latin typeface="+mn-lt"/>
          <a:ea typeface="+mn-ea"/>
          <a:cs typeface="+mn-cs"/>
        </a:defRPr>
      </a:lvl3pPr>
      <a:lvl4pPr marL="857860" indent="-217932" algn="l" defTabSz="570586" rtl="0" eaLnBrk="1" latinLnBrk="0" hangingPunct="1">
        <a:spcBef>
          <a:spcPts val="0"/>
        </a:spcBef>
        <a:buFont typeface="Arial"/>
        <a:buChar char="•"/>
        <a:defRPr sz="2000" kern="1200">
          <a:solidFill>
            <a:schemeClr val="tx1"/>
          </a:solidFill>
          <a:latin typeface="+mn-lt"/>
          <a:ea typeface="+mn-ea"/>
          <a:cs typeface="+mn-cs"/>
        </a:defRPr>
      </a:lvl4pPr>
      <a:lvl5pPr marL="1071830" indent="-213970" algn="l" defTabSz="570586" rtl="0" eaLnBrk="1" latinLnBrk="0" hangingPunct="1">
        <a:spcBef>
          <a:spcPts val="0"/>
        </a:spcBef>
        <a:buFont typeface="Arial"/>
        <a:buChar char="•"/>
        <a:defRPr sz="2000" kern="1200">
          <a:solidFill>
            <a:schemeClr val="tx1"/>
          </a:solidFill>
          <a:latin typeface="+mn-lt"/>
          <a:ea typeface="+mn-ea"/>
          <a:cs typeface="+mn-cs"/>
        </a:defRPr>
      </a:lvl5pPr>
      <a:lvl6pPr marL="3138221" indent="-285293" algn="l" defTabSz="570586" rtl="0" eaLnBrk="1" latinLnBrk="0" hangingPunct="1">
        <a:spcBef>
          <a:spcPct val="20000"/>
        </a:spcBef>
        <a:buFont typeface="Arial"/>
        <a:buChar char="•"/>
        <a:defRPr sz="2500" kern="1200">
          <a:solidFill>
            <a:schemeClr val="tx1"/>
          </a:solidFill>
          <a:latin typeface="+mn-lt"/>
          <a:ea typeface="+mn-ea"/>
          <a:cs typeface="+mn-cs"/>
        </a:defRPr>
      </a:lvl6pPr>
      <a:lvl7pPr marL="3708806" indent="-285293" algn="l" defTabSz="570586" rtl="0" eaLnBrk="1" latinLnBrk="0" hangingPunct="1">
        <a:spcBef>
          <a:spcPct val="20000"/>
        </a:spcBef>
        <a:buFont typeface="Arial"/>
        <a:buChar char="•"/>
        <a:defRPr sz="2500" kern="1200">
          <a:solidFill>
            <a:schemeClr val="tx1"/>
          </a:solidFill>
          <a:latin typeface="+mn-lt"/>
          <a:ea typeface="+mn-ea"/>
          <a:cs typeface="+mn-cs"/>
        </a:defRPr>
      </a:lvl7pPr>
      <a:lvl8pPr marL="4279392" indent="-285293" algn="l" defTabSz="570586" rtl="0" eaLnBrk="1" latinLnBrk="0" hangingPunct="1">
        <a:spcBef>
          <a:spcPct val="20000"/>
        </a:spcBef>
        <a:buFont typeface="Arial"/>
        <a:buChar char="•"/>
        <a:defRPr sz="2500" kern="1200">
          <a:solidFill>
            <a:schemeClr val="tx1"/>
          </a:solidFill>
          <a:latin typeface="+mn-lt"/>
          <a:ea typeface="+mn-ea"/>
          <a:cs typeface="+mn-cs"/>
        </a:defRPr>
      </a:lvl8pPr>
      <a:lvl9pPr marL="4849978" indent="-285293" algn="l" defTabSz="570586" rtl="0" eaLnBrk="1" latinLnBrk="0" hangingPunct="1">
        <a:spcBef>
          <a:spcPct val="20000"/>
        </a:spcBef>
        <a:buFont typeface="Arial"/>
        <a:buChar char="•"/>
        <a:defRPr sz="2500" kern="1200">
          <a:solidFill>
            <a:schemeClr val="tx1"/>
          </a:solidFill>
          <a:latin typeface="+mn-lt"/>
          <a:ea typeface="+mn-ea"/>
          <a:cs typeface="+mn-cs"/>
        </a:defRPr>
      </a:lvl9pPr>
    </p:bodyStyle>
    <p:otherStyle>
      <a:defPPr>
        <a:defRPr lang="en-US"/>
      </a:defPPr>
      <a:lvl1pPr marL="0" algn="l" defTabSz="570586" rtl="0" eaLnBrk="1" latinLnBrk="0" hangingPunct="1">
        <a:defRPr sz="2200" kern="1200">
          <a:solidFill>
            <a:schemeClr val="tx1"/>
          </a:solidFill>
          <a:latin typeface="+mn-lt"/>
          <a:ea typeface="+mn-ea"/>
          <a:cs typeface="+mn-cs"/>
        </a:defRPr>
      </a:lvl1pPr>
      <a:lvl2pPr marL="570586" algn="l" defTabSz="570586" rtl="0" eaLnBrk="1" latinLnBrk="0" hangingPunct="1">
        <a:defRPr sz="2200" kern="1200">
          <a:solidFill>
            <a:schemeClr val="tx1"/>
          </a:solidFill>
          <a:latin typeface="+mn-lt"/>
          <a:ea typeface="+mn-ea"/>
          <a:cs typeface="+mn-cs"/>
        </a:defRPr>
      </a:lvl2pPr>
      <a:lvl3pPr marL="1141171" algn="l" defTabSz="570586" rtl="0" eaLnBrk="1" latinLnBrk="0" hangingPunct="1">
        <a:defRPr sz="2200" kern="1200">
          <a:solidFill>
            <a:schemeClr val="tx1"/>
          </a:solidFill>
          <a:latin typeface="+mn-lt"/>
          <a:ea typeface="+mn-ea"/>
          <a:cs typeface="+mn-cs"/>
        </a:defRPr>
      </a:lvl3pPr>
      <a:lvl4pPr marL="1711757" algn="l" defTabSz="570586" rtl="0" eaLnBrk="1" latinLnBrk="0" hangingPunct="1">
        <a:defRPr sz="2200" kern="1200">
          <a:solidFill>
            <a:schemeClr val="tx1"/>
          </a:solidFill>
          <a:latin typeface="+mn-lt"/>
          <a:ea typeface="+mn-ea"/>
          <a:cs typeface="+mn-cs"/>
        </a:defRPr>
      </a:lvl4pPr>
      <a:lvl5pPr marL="2282342" algn="l" defTabSz="570586" rtl="0" eaLnBrk="1" latinLnBrk="0" hangingPunct="1">
        <a:defRPr sz="2200" kern="1200">
          <a:solidFill>
            <a:schemeClr val="tx1"/>
          </a:solidFill>
          <a:latin typeface="+mn-lt"/>
          <a:ea typeface="+mn-ea"/>
          <a:cs typeface="+mn-cs"/>
        </a:defRPr>
      </a:lvl5pPr>
      <a:lvl6pPr marL="2852928" algn="l" defTabSz="570586" rtl="0" eaLnBrk="1" latinLnBrk="0" hangingPunct="1">
        <a:defRPr sz="2200" kern="1200">
          <a:solidFill>
            <a:schemeClr val="tx1"/>
          </a:solidFill>
          <a:latin typeface="+mn-lt"/>
          <a:ea typeface="+mn-ea"/>
          <a:cs typeface="+mn-cs"/>
        </a:defRPr>
      </a:lvl6pPr>
      <a:lvl7pPr marL="3423514" algn="l" defTabSz="570586" rtl="0" eaLnBrk="1" latinLnBrk="0" hangingPunct="1">
        <a:defRPr sz="2200" kern="1200">
          <a:solidFill>
            <a:schemeClr val="tx1"/>
          </a:solidFill>
          <a:latin typeface="+mn-lt"/>
          <a:ea typeface="+mn-ea"/>
          <a:cs typeface="+mn-cs"/>
        </a:defRPr>
      </a:lvl7pPr>
      <a:lvl8pPr marL="3994099" algn="l" defTabSz="570586" rtl="0" eaLnBrk="1" latinLnBrk="0" hangingPunct="1">
        <a:defRPr sz="2200" kern="1200">
          <a:solidFill>
            <a:schemeClr val="tx1"/>
          </a:solidFill>
          <a:latin typeface="+mn-lt"/>
          <a:ea typeface="+mn-ea"/>
          <a:cs typeface="+mn-cs"/>
        </a:defRPr>
      </a:lvl8pPr>
      <a:lvl9pPr marL="4564685" algn="l" defTabSz="570586"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b="1" dirty="0"/>
              <a:t>Customer Select</a:t>
            </a:r>
            <a:br>
              <a:rPr lang="en-US" sz="4000" b="1" dirty="0"/>
            </a:br>
            <a:r>
              <a:rPr lang="en-US" sz="4000" b="1" dirty="0"/>
              <a:t>Supply/Storage</a:t>
            </a:r>
          </a:p>
        </p:txBody>
      </p:sp>
      <p:sp>
        <p:nvSpPr>
          <p:cNvPr id="3" name="Subtitle 2"/>
          <p:cNvSpPr>
            <a:spLocks noGrp="1"/>
          </p:cNvSpPr>
          <p:nvPr>
            <p:ph type="subTitle" idx="1"/>
          </p:nvPr>
        </p:nvSpPr>
        <p:spPr/>
        <p:txBody>
          <a:bodyPr/>
          <a:lstStyle/>
          <a:p>
            <a:r>
              <a:rPr lang="en-US" dirty="0"/>
              <a:t>Effective May 2018</a:t>
            </a:r>
          </a:p>
        </p:txBody>
      </p:sp>
    </p:spTree>
    <p:extLst>
      <p:ext uri="{BB962C8B-B14F-4D97-AF65-F5344CB8AC3E}">
        <p14:creationId xmlns:p14="http://schemas.microsoft.com/office/powerpoint/2010/main" val="1315875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z="4000" b="1" dirty="0">
                <a:solidFill>
                  <a:schemeClr val="accent2"/>
                </a:solidFill>
              </a:rPr>
              <a:t>Daily Delivery Range Calculation</a:t>
            </a:r>
          </a:p>
        </p:txBody>
      </p:sp>
      <p:sp>
        <p:nvSpPr>
          <p:cNvPr id="32771" name="Rectangle 3"/>
          <p:cNvSpPr>
            <a:spLocks noGrp="1" noChangeArrowheads="1"/>
          </p:cNvSpPr>
          <p:nvPr>
            <p:ph type="body" idx="1"/>
          </p:nvPr>
        </p:nvSpPr>
        <p:spPr>
          <a:xfrm>
            <a:off x="670560" y="1813560"/>
            <a:ext cx="8884920" cy="5129425"/>
          </a:xfrm>
        </p:spPr>
        <p:txBody>
          <a:bodyPr/>
          <a:lstStyle/>
          <a:p>
            <a:pPr>
              <a:buNone/>
              <a:tabLst>
                <a:tab pos="4708526" algn="l"/>
              </a:tabLst>
            </a:pPr>
            <a:r>
              <a:rPr lang="en-US" sz="2200" u="sng" dirty="0"/>
              <a:t>November through April (Winter)</a:t>
            </a:r>
          </a:p>
          <a:p>
            <a:pPr>
              <a:spcBef>
                <a:spcPts val="600"/>
              </a:spcBef>
              <a:buNone/>
              <a:tabLst>
                <a:tab pos="4708526" algn="l"/>
              </a:tabLst>
            </a:pPr>
            <a:r>
              <a:rPr lang="en-US" sz="2200" i="1" dirty="0"/>
              <a:t>Assumptions:	</a:t>
            </a:r>
            <a:r>
              <a:rPr lang="en-US" sz="2200" dirty="0"/>
              <a:t>		</a:t>
            </a:r>
          </a:p>
          <a:p>
            <a:pPr>
              <a:spcBef>
                <a:spcPts val="600"/>
              </a:spcBef>
              <a:buNone/>
              <a:tabLst>
                <a:tab pos="4708526" algn="l"/>
              </a:tabLst>
            </a:pPr>
            <a:r>
              <a:rPr lang="en-US" sz="2200" dirty="0"/>
              <a:t>11/1 Inventory	900,000 </a:t>
            </a:r>
            <a:r>
              <a:rPr lang="en-US" sz="2200" dirty="0" err="1"/>
              <a:t>MMBtu</a:t>
            </a:r>
            <a:endParaRPr lang="en-US" sz="2200" dirty="0"/>
          </a:p>
          <a:p>
            <a:pPr>
              <a:spcBef>
                <a:spcPts val="600"/>
              </a:spcBef>
              <a:buNone/>
              <a:tabLst>
                <a:tab pos="4708526" algn="l"/>
              </a:tabLst>
            </a:pPr>
            <a:r>
              <a:rPr lang="en-US" sz="2200" dirty="0"/>
              <a:t>Daily Storage Withdrawal Capacity	1.6% * 11/1 Inventory = 14,400</a:t>
            </a:r>
          </a:p>
          <a:p>
            <a:pPr>
              <a:spcBef>
                <a:spcPts val="600"/>
              </a:spcBef>
              <a:buNone/>
              <a:tabLst>
                <a:tab pos="4708526" algn="l"/>
              </a:tabLst>
            </a:pPr>
            <a:r>
              <a:rPr lang="en-US" sz="2200" dirty="0"/>
              <a:t>Pool’s Estimated Daily Use	30,500 </a:t>
            </a:r>
            <a:r>
              <a:rPr lang="en-US" sz="2200" dirty="0" err="1"/>
              <a:t>MMBtu</a:t>
            </a:r>
            <a:endParaRPr lang="en-US" sz="2200" dirty="0"/>
          </a:p>
          <a:p>
            <a:pPr>
              <a:spcBef>
                <a:spcPts val="600"/>
              </a:spcBef>
              <a:buNone/>
              <a:tabLst>
                <a:tab pos="4708526" algn="l"/>
              </a:tabLst>
            </a:pPr>
            <a:endParaRPr lang="en-US" sz="2200" dirty="0"/>
          </a:p>
          <a:p>
            <a:pPr>
              <a:spcBef>
                <a:spcPts val="600"/>
              </a:spcBef>
              <a:buNone/>
              <a:tabLst>
                <a:tab pos="4708526" algn="l"/>
              </a:tabLst>
            </a:pPr>
            <a:r>
              <a:rPr lang="en-US" sz="2200" i="1" dirty="0"/>
              <a:t>Delivery Calculations:</a:t>
            </a:r>
          </a:p>
          <a:p>
            <a:pPr>
              <a:spcBef>
                <a:spcPts val="600"/>
              </a:spcBef>
              <a:buNone/>
              <a:tabLst>
                <a:tab pos="4708526" algn="l"/>
              </a:tabLst>
            </a:pPr>
            <a:r>
              <a:rPr lang="en-US" sz="2200" dirty="0"/>
              <a:t>Max Delivery (est. use + 10%):	30,500 * 110% = 33,550 </a:t>
            </a:r>
          </a:p>
          <a:p>
            <a:pPr>
              <a:spcBef>
                <a:spcPts val="600"/>
              </a:spcBef>
              <a:buNone/>
              <a:tabLst>
                <a:tab pos="4708526" algn="l"/>
              </a:tabLst>
            </a:pPr>
            <a:r>
              <a:rPr lang="en-US" sz="2200" dirty="0"/>
              <a:t>Min Delivery (est. use - 10% - SWC):	30,500 * 90% - 14,400 = 13,050</a:t>
            </a:r>
          </a:p>
        </p:txBody>
      </p:sp>
    </p:spTree>
    <p:extLst>
      <p:ext uri="{BB962C8B-B14F-4D97-AF65-F5344CB8AC3E}">
        <p14:creationId xmlns:p14="http://schemas.microsoft.com/office/powerpoint/2010/main" val="1539994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z="4000" b="1" dirty="0">
                <a:solidFill>
                  <a:schemeClr val="accent2"/>
                </a:solidFill>
              </a:rPr>
              <a:t>Daily Delivery Range Calculation</a:t>
            </a:r>
          </a:p>
        </p:txBody>
      </p:sp>
      <p:sp>
        <p:nvSpPr>
          <p:cNvPr id="47107" name="Rectangle 3"/>
          <p:cNvSpPr>
            <a:spLocks noGrp="1" noChangeArrowheads="1"/>
          </p:cNvSpPr>
          <p:nvPr>
            <p:ph type="body" idx="1"/>
          </p:nvPr>
        </p:nvSpPr>
        <p:spPr>
          <a:xfrm>
            <a:off x="419100" y="1813560"/>
            <a:ext cx="9304020" cy="4922520"/>
          </a:xfrm>
        </p:spPr>
        <p:txBody>
          <a:bodyPr/>
          <a:lstStyle/>
          <a:p>
            <a:pPr>
              <a:lnSpc>
                <a:spcPct val="90000"/>
              </a:lnSpc>
              <a:buNone/>
              <a:tabLst>
                <a:tab pos="4584710" algn="l"/>
              </a:tabLst>
            </a:pPr>
            <a:r>
              <a:rPr lang="en-US" sz="2200" u="sng" dirty="0"/>
              <a:t>November through April (Winter with Reduced Withdrawal Rights)</a:t>
            </a:r>
          </a:p>
          <a:p>
            <a:pPr>
              <a:spcBef>
                <a:spcPts val="600"/>
              </a:spcBef>
              <a:buNone/>
              <a:tabLst>
                <a:tab pos="4584710" algn="l"/>
              </a:tabLst>
            </a:pPr>
            <a:r>
              <a:rPr lang="en-US" sz="2200" i="1" dirty="0"/>
              <a:t>Assumptions:	</a:t>
            </a:r>
            <a:r>
              <a:rPr lang="en-US" sz="2200" dirty="0"/>
              <a:t>		</a:t>
            </a:r>
          </a:p>
          <a:p>
            <a:pPr>
              <a:spcBef>
                <a:spcPts val="600"/>
              </a:spcBef>
              <a:buNone/>
              <a:tabLst>
                <a:tab pos="4584710" algn="l"/>
              </a:tabLst>
            </a:pPr>
            <a:r>
              <a:rPr lang="en-US" sz="2200" dirty="0"/>
              <a:t>11/1 Inventory	 900,000 </a:t>
            </a:r>
            <a:r>
              <a:rPr lang="en-US" sz="2200" dirty="0" err="1"/>
              <a:t>MMBtu</a:t>
            </a:r>
            <a:endParaRPr lang="en-US" sz="2200" dirty="0"/>
          </a:p>
          <a:p>
            <a:pPr>
              <a:spcBef>
                <a:spcPts val="600"/>
              </a:spcBef>
              <a:buNone/>
              <a:tabLst>
                <a:tab pos="4584710" algn="l"/>
              </a:tabLst>
            </a:pPr>
            <a:r>
              <a:rPr lang="en-US" sz="2200" dirty="0"/>
              <a:t>Storage Inventory from Prior Month	 350,000 </a:t>
            </a:r>
            <a:r>
              <a:rPr lang="en-US" sz="2200" dirty="0" err="1"/>
              <a:t>MMBtu</a:t>
            </a:r>
            <a:r>
              <a:rPr lang="en-US" sz="2200" dirty="0"/>
              <a:t> (&lt;40% of 11/1 Inv.)</a:t>
            </a:r>
          </a:p>
          <a:p>
            <a:pPr>
              <a:spcBef>
                <a:spcPts val="600"/>
              </a:spcBef>
              <a:buNone/>
              <a:tabLst>
                <a:tab pos="4584710" algn="l"/>
              </a:tabLst>
            </a:pPr>
            <a:r>
              <a:rPr lang="en-US" sz="2200" dirty="0"/>
              <a:t>Daily Storage Withdrawal Capacity	 1.2% * 11/1 Inventory = 10,800</a:t>
            </a:r>
          </a:p>
          <a:p>
            <a:pPr>
              <a:spcBef>
                <a:spcPts val="600"/>
              </a:spcBef>
              <a:buNone/>
              <a:tabLst>
                <a:tab pos="4584710" algn="l"/>
              </a:tabLst>
            </a:pPr>
            <a:r>
              <a:rPr lang="en-US" sz="2200" dirty="0"/>
              <a:t>Pool’s Estimated Daily Use	 30,500 </a:t>
            </a:r>
            <a:r>
              <a:rPr lang="en-US" sz="2200" dirty="0" err="1"/>
              <a:t>MMBtu</a:t>
            </a:r>
            <a:endParaRPr lang="en-US" sz="2200" dirty="0"/>
          </a:p>
          <a:p>
            <a:pPr>
              <a:spcBef>
                <a:spcPts val="600"/>
              </a:spcBef>
              <a:buNone/>
              <a:tabLst>
                <a:tab pos="4584710" algn="l"/>
              </a:tabLst>
            </a:pPr>
            <a:endParaRPr lang="en-US" sz="2200" dirty="0"/>
          </a:p>
          <a:p>
            <a:pPr>
              <a:spcBef>
                <a:spcPts val="600"/>
              </a:spcBef>
              <a:buNone/>
              <a:tabLst>
                <a:tab pos="4584710" algn="l"/>
              </a:tabLst>
            </a:pPr>
            <a:r>
              <a:rPr lang="en-US" sz="2200" i="1" dirty="0"/>
              <a:t>Delivery Calculations:</a:t>
            </a:r>
          </a:p>
          <a:p>
            <a:pPr>
              <a:spcBef>
                <a:spcPts val="600"/>
              </a:spcBef>
              <a:buNone/>
              <a:tabLst>
                <a:tab pos="4584710" algn="l"/>
              </a:tabLst>
            </a:pPr>
            <a:r>
              <a:rPr lang="en-US" sz="2200" dirty="0"/>
              <a:t>Max Delivery (est. use + 10%):	 	30,500 * 110% = 33,550</a:t>
            </a:r>
          </a:p>
          <a:p>
            <a:pPr>
              <a:spcBef>
                <a:spcPts val="600"/>
              </a:spcBef>
              <a:buNone/>
              <a:tabLst>
                <a:tab pos="4584710" algn="l"/>
              </a:tabLst>
            </a:pPr>
            <a:r>
              <a:rPr lang="en-US" sz="2200" dirty="0"/>
              <a:t>Min Delivery (est. use - 10% - SWC): 	30,500 * 90% - 10,800 = 16,650</a:t>
            </a:r>
          </a:p>
        </p:txBody>
      </p:sp>
    </p:spTree>
    <p:extLst>
      <p:ext uri="{BB962C8B-B14F-4D97-AF65-F5344CB8AC3E}">
        <p14:creationId xmlns:p14="http://schemas.microsoft.com/office/powerpoint/2010/main" val="1553982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z="4000" b="1" dirty="0">
                <a:solidFill>
                  <a:schemeClr val="accent2"/>
                </a:solidFill>
              </a:rPr>
              <a:t>Daily Delivery Range Calculation</a:t>
            </a:r>
          </a:p>
        </p:txBody>
      </p:sp>
      <p:sp>
        <p:nvSpPr>
          <p:cNvPr id="49155" name="Rectangle 3"/>
          <p:cNvSpPr>
            <a:spLocks noGrp="1" noChangeArrowheads="1"/>
          </p:cNvSpPr>
          <p:nvPr>
            <p:ph type="body" idx="1"/>
          </p:nvPr>
        </p:nvSpPr>
        <p:spPr>
          <a:xfrm>
            <a:off x="419101" y="1899920"/>
            <a:ext cx="9316244" cy="4836160"/>
          </a:xfrm>
        </p:spPr>
        <p:txBody>
          <a:bodyPr/>
          <a:lstStyle/>
          <a:p>
            <a:pPr>
              <a:buNone/>
              <a:tabLst>
                <a:tab pos="4584710" algn="l"/>
              </a:tabLst>
            </a:pPr>
            <a:r>
              <a:rPr lang="en-US" sz="2200" u="sng" dirty="0"/>
              <a:t>November through April (Winter with Reduce Withdrawal Rights)</a:t>
            </a:r>
          </a:p>
          <a:p>
            <a:pPr>
              <a:spcBef>
                <a:spcPts val="600"/>
              </a:spcBef>
              <a:buNone/>
              <a:tabLst>
                <a:tab pos="4584710" algn="l"/>
              </a:tabLst>
            </a:pPr>
            <a:r>
              <a:rPr lang="en-US" sz="2200" i="1" dirty="0"/>
              <a:t>Assumptions:	</a:t>
            </a:r>
            <a:r>
              <a:rPr lang="en-US" sz="2200" dirty="0"/>
              <a:t>		</a:t>
            </a:r>
          </a:p>
          <a:p>
            <a:pPr>
              <a:spcBef>
                <a:spcPts val="600"/>
              </a:spcBef>
              <a:buNone/>
              <a:tabLst>
                <a:tab pos="4584710" algn="l"/>
              </a:tabLst>
            </a:pPr>
            <a:r>
              <a:rPr lang="en-US" sz="2200" dirty="0"/>
              <a:t>11/1 Inventory	  900,000 </a:t>
            </a:r>
            <a:r>
              <a:rPr lang="en-US" sz="2200" dirty="0" err="1"/>
              <a:t>MMBtu</a:t>
            </a:r>
            <a:endParaRPr lang="en-US" sz="2200" dirty="0"/>
          </a:p>
          <a:p>
            <a:pPr>
              <a:spcBef>
                <a:spcPts val="600"/>
              </a:spcBef>
              <a:buNone/>
              <a:tabLst>
                <a:tab pos="4584710" algn="l"/>
              </a:tabLst>
            </a:pPr>
            <a:r>
              <a:rPr lang="en-US" sz="2200" dirty="0"/>
              <a:t>Storage Inventory from Prior Month	  100,000 </a:t>
            </a:r>
            <a:r>
              <a:rPr lang="en-US" sz="2200" dirty="0" err="1"/>
              <a:t>MMBtu</a:t>
            </a:r>
            <a:r>
              <a:rPr lang="en-US" sz="2200" dirty="0"/>
              <a:t> (&lt;25% of 11/1 Inv.)</a:t>
            </a:r>
          </a:p>
          <a:p>
            <a:pPr>
              <a:spcBef>
                <a:spcPts val="600"/>
              </a:spcBef>
              <a:buNone/>
              <a:tabLst>
                <a:tab pos="4584710" algn="l"/>
              </a:tabLst>
            </a:pPr>
            <a:r>
              <a:rPr lang="en-US" sz="2200" dirty="0"/>
              <a:t>Daily Storage Withdrawal Capacity	  0.9% * 11/1 Inventory = 8,100</a:t>
            </a:r>
          </a:p>
          <a:p>
            <a:pPr>
              <a:spcBef>
                <a:spcPts val="600"/>
              </a:spcBef>
              <a:buNone/>
              <a:tabLst>
                <a:tab pos="4584710" algn="l"/>
              </a:tabLst>
            </a:pPr>
            <a:r>
              <a:rPr lang="en-US" sz="2200" dirty="0"/>
              <a:t>Pool’s Estimated Daily Use 	  30,500 </a:t>
            </a:r>
            <a:r>
              <a:rPr lang="en-US" sz="2200" dirty="0" err="1"/>
              <a:t>MMBtu</a:t>
            </a:r>
            <a:endParaRPr lang="en-US" sz="2200" dirty="0"/>
          </a:p>
          <a:p>
            <a:pPr>
              <a:spcBef>
                <a:spcPts val="600"/>
              </a:spcBef>
              <a:buNone/>
              <a:tabLst>
                <a:tab pos="4584710" algn="l"/>
              </a:tabLst>
            </a:pPr>
            <a:endParaRPr lang="en-US" sz="2200" dirty="0"/>
          </a:p>
          <a:p>
            <a:pPr>
              <a:spcBef>
                <a:spcPts val="600"/>
              </a:spcBef>
              <a:buNone/>
              <a:tabLst>
                <a:tab pos="4584710" algn="l"/>
              </a:tabLst>
            </a:pPr>
            <a:r>
              <a:rPr lang="en-US" sz="2200" i="1" dirty="0"/>
              <a:t>Delivery Calculations:</a:t>
            </a:r>
          </a:p>
          <a:p>
            <a:pPr>
              <a:spcBef>
                <a:spcPts val="600"/>
              </a:spcBef>
              <a:buNone/>
              <a:tabLst>
                <a:tab pos="4584710" algn="l"/>
              </a:tabLst>
            </a:pPr>
            <a:r>
              <a:rPr lang="en-US" sz="2200" dirty="0"/>
              <a:t>Max Delivery (est. use + 10%):	   	30,500 * 110% = 33,550 </a:t>
            </a:r>
          </a:p>
          <a:p>
            <a:pPr>
              <a:spcBef>
                <a:spcPts val="600"/>
              </a:spcBef>
              <a:buNone/>
              <a:tabLst>
                <a:tab pos="4584710" algn="l"/>
              </a:tabLst>
            </a:pPr>
            <a:r>
              <a:rPr lang="en-US" sz="2200" dirty="0"/>
              <a:t>Min Delivery (est. use - 10% - SWC):		30,500 * 90% - 8,100 = 19,350</a:t>
            </a:r>
          </a:p>
        </p:txBody>
      </p:sp>
    </p:spTree>
    <p:extLst>
      <p:ext uri="{BB962C8B-B14F-4D97-AF65-F5344CB8AC3E}">
        <p14:creationId xmlns:p14="http://schemas.microsoft.com/office/powerpoint/2010/main" val="2414636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z="4000" b="1" dirty="0">
                <a:solidFill>
                  <a:schemeClr val="accent2"/>
                </a:solidFill>
              </a:rPr>
              <a:t>Daily Delivery Range Calculation</a:t>
            </a:r>
          </a:p>
        </p:txBody>
      </p:sp>
      <p:sp>
        <p:nvSpPr>
          <p:cNvPr id="37891" name="Rectangle 3"/>
          <p:cNvSpPr>
            <a:spLocks noGrp="1" noChangeArrowheads="1"/>
          </p:cNvSpPr>
          <p:nvPr>
            <p:ph type="body" idx="1"/>
          </p:nvPr>
        </p:nvSpPr>
        <p:spPr>
          <a:xfrm>
            <a:off x="670560" y="1813561"/>
            <a:ext cx="9136380" cy="4922520"/>
          </a:xfrm>
        </p:spPr>
        <p:txBody>
          <a:bodyPr/>
          <a:lstStyle/>
          <a:p>
            <a:pPr>
              <a:buNone/>
              <a:tabLst>
                <a:tab pos="4390143" algn="l"/>
              </a:tabLst>
            </a:pPr>
            <a:r>
              <a:rPr lang="en-US" sz="2200" u="sng" dirty="0"/>
              <a:t>May through October (Summer)</a:t>
            </a:r>
          </a:p>
          <a:p>
            <a:pPr>
              <a:spcBef>
                <a:spcPts val="600"/>
              </a:spcBef>
              <a:buNone/>
              <a:tabLst>
                <a:tab pos="4390143" algn="l"/>
              </a:tabLst>
            </a:pPr>
            <a:r>
              <a:rPr lang="en-US" sz="2200" i="1" dirty="0"/>
              <a:t>Assumptions:	</a:t>
            </a:r>
            <a:r>
              <a:rPr lang="en-US" sz="2200" dirty="0"/>
              <a:t>		</a:t>
            </a:r>
          </a:p>
          <a:p>
            <a:pPr>
              <a:spcBef>
                <a:spcPts val="600"/>
              </a:spcBef>
              <a:buNone/>
              <a:tabLst>
                <a:tab pos="4390143" algn="l"/>
              </a:tabLst>
            </a:pPr>
            <a:r>
              <a:rPr lang="en-US" sz="2200" dirty="0"/>
              <a:t>Storage Capacity	    900,000 </a:t>
            </a:r>
            <a:r>
              <a:rPr lang="en-US" sz="2200" dirty="0" err="1"/>
              <a:t>MMBtu</a:t>
            </a:r>
            <a:endParaRPr lang="en-US" sz="2200" dirty="0"/>
          </a:p>
          <a:p>
            <a:pPr>
              <a:spcBef>
                <a:spcPts val="600"/>
              </a:spcBef>
              <a:buNone/>
              <a:tabLst>
                <a:tab pos="4390143" algn="l"/>
              </a:tabLst>
            </a:pPr>
            <a:r>
              <a:rPr lang="en-US" sz="2200" dirty="0"/>
              <a:t>Daily Storage Injection Capacity	    0.8% * Storage Capacity = 7,200</a:t>
            </a:r>
          </a:p>
          <a:p>
            <a:pPr>
              <a:spcBef>
                <a:spcPts val="600"/>
              </a:spcBef>
              <a:buNone/>
              <a:tabLst>
                <a:tab pos="4390143" algn="l"/>
              </a:tabLst>
            </a:pPr>
            <a:r>
              <a:rPr lang="en-US" sz="2200" dirty="0"/>
              <a:t>Pool’s Estimated Daily Use 	    3,620 </a:t>
            </a:r>
            <a:r>
              <a:rPr lang="en-US" sz="2200" dirty="0" err="1"/>
              <a:t>MMBtu</a:t>
            </a:r>
            <a:endParaRPr lang="en-US" sz="2200" dirty="0"/>
          </a:p>
          <a:p>
            <a:pPr>
              <a:spcBef>
                <a:spcPts val="600"/>
              </a:spcBef>
              <a:buNone/>
              <a:tabLst>
                <a:tab pos="4390143" algn="l"/>
              </a:tabLst>
            </a:pPr>
            <a:endParaRPr lang="en-US" sz="2200" dirty="0"/>
          </a:p>
          <a:p>
            <a:pPr>
              <a:spcBef>
                <a:spcPts val="600"/>
              </a:spcBef>
              <a:buNone/>
              <a:tabLst>
                <a:tab pos="4390143" algn="l"/>
              </a:tabLst>
            </a:pPr>
            <a:r>
              <a:rPr lang="en-US" sz="2200" i="1" dirty="0"/>
              <a:t>Delivery Calculations:</a:t>
            </a:r>
          </a:p>
          <a:p>
            <a:pPr>
              <a:spcBef>
                <a:spcPts val="600"/>
              </a:spcBef>
              <a:buNone/>
              <a:tabLst>
                <a:tab pos="4390143" algn="l"/>
              </a:tabLst>
            </a:pPr>
            <a:r>
              <a:rPr lang="en-US" sz="2200" dirty="0"/>
              <a:t>Max Delivery (est. use + 10% + SIC): 	3,620 *110% + 7,200 = 11,182</a:t>
            </a:r>
          </a:p>
          <a:p>
            <a:pPr>
              <a:spcBef>
                <a:spcPts val="600"/>
              </a:spcBef>
              <a:buNone/>
              <a:tabLst>
                <a:tab pos="4390143" algn="l"/>
              </a:tabLst>
            </a:pPr>
            <a:r>
              <a:rPr lang="en-US" sz="2200" dirty="0"/>
              <a:t>Min Delivery (est. use - 10%):	    	3,620 * 90% = 3,258</a:t>
            </a:r>
            <a:r>
              <a:rPr lang="en-US" dirty="0"/>
              <a:t>		</a:t>
            </a:r>
          </a:p>
        </p:txBody>
      </p:sp>
    </p:spTree>
    <p:extLst>
      <p:ext uri="{BB962C8B-B14F-4D97-AF65-F5344CB8AC3E}">
        <p14:creationId xmlns:p14="http://schemas.microsoft.com/office/powerpoint/2010/main" val="3879709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4000" b="1" dirty="0">
                <a:solidFill>
                  <a:schemeClr val="accent2"/>
                </a:solidFill>
              </a:rPr>
              <a:t>Other Considerations</a:t>
            </a:r>
          </a:p>
        </p:txBody>
      </p:sp>
      <p:sp>
        <p:nvSpPr>
          <p:cNvPr id="28675" name="Rectangle 3"/>
          <p:cNvSpPr>
            <a:spLocks noGrp="1" noChangeArrowheads="1"/>
          </p:cNvSpPr>
          <p:nvPr>
            <p:ph type="body" idx="1"/>
          </p:nvPr>
        </p:nvSpPr>
        <p:spPr/>
        <p:txBody>
          <a:bodyPr/>
          <a:lstStyle/>
          <a:p>
            <a:pPr>
              <a:spcBef>
                <a:spcPts val="600"/>
              </a:spcBef>
              <a:spcAft>
                <a:spcPts val="600"/>
              </a:spcAft>
              <a:buFont typeface="Wingdings" panose="05000000000000000000" pitchFamily="2" charset="2"/>
              <a:buChar char="§"/>
            </a:pPr>
            <a:r>
              <a:rPr lang="en-US" sz="1800" dirty="0"/>
              <a:t>Pools entering or leaving the program will be treated using the same delivery requirement calculations. Pools entering the program after 11/1 will not have an 11/1 inventory balance. (minimum daily delivery will be the pool’s estimated daily use during the winter months) </a:t>
            </a:r>
          </a:p>
          <a:p>
            <a:pPr>
              <a:spcBef>
                <a:spcPts val="600"/>
              </a:spcBef>
              <a:spcAft>
                <a:spcPts val="600"/>
              </a:spcAft>
              <a:buFont typeface="Wingdings" panose="05000000000000000000" pitchFamily="2" charset="2"/>
              <a:buChar char="§"/>
            </a:pPr>
            <a:r>
              <a:rPr lang="en-US" sz="1800" dirty="0"/>
              <a:t>November Forecasts:</a:t>
            </a:r>
          </a:p>
          <a:p>
            <a:pPr lvl="1">
              <a:spcBef>
                <a:spcPts val="600"/>
              </a:spcBef>
              <a:spcAft>
                <a:spcPts val="600"/>
              </a:spcAft>
            </a:pPr>
            <a:r>
              <a:rPr lang="en-US" sz="1800" u="sng" dirty="0"/>
              <a:t>30-Day Forecast:</a:t>
            </a:r>
            <a:r>
              <a:rPr lang="en-US" sz="1800" dirty="0"/>
              <a:t>  11/1 inventory is unknown when the November forecasts are created (on or around 10/20) because October billing is not complete until approx. the 4</a:t>
            </a:r>
            <a:r>
              <a:rPr lang="en-US" sz="1800" baseline="30000" dirty="0"/>
              <a:t>th</a:t>
            </a:r>
            <a:r>
              <a:rPr lang="en-US" sz="1800" dirty="0"/>
              <a:t> – 5</a:t>
            </a:r>
            <a:r>
              <a:rPr lang="en-US" sz="1800" baseline="30000" dirty="0"/>
              <a:t>th</a:t>
            </a:r>
            <a:r>
              <a:rPr lang="en-US" sz="1800" dirty="0"/>
              <a:t> business day of the month. Therefore, 11/1 inventory for the November 30-Day Forecast will be based on 95% of the pool’s current capacity and the maximum withdrawal factor of 1.6%</a:t>
            </a:r>
          </a:p>
          <a:p>
            <a:pPr lvl="1">
              <a:spcBef>
                <a:spcPts val="600"/>
              </a:spcBef>
              <a:spcAft>
                <a:spcPts val="600"/>
              </a:spcAft>
            </a:pPr>
            <a:r>
              <a:rPr lang="en-US" sz="1800" u="sng" dirty="0"/>
              <a:t>5-Day Forecast (daily nom file)</a:t>
            </a:r>
            <a:r>
              <a:rPr lang="en-US" sz="1800" dirty="0"/>
              <a:t>:  Until October billing is complete (approx. 4</a:t>
            </a:r>
            <a:r>
              <a:rPr lang="en-US" sz="1800" baseline="30000" dirty="0"/>
              <a:t>th</a:t>
            </a:r>
            <a:r>
              <a:rPr lang="en-US" sz="1800" dirty="0"/>
              <a:t>-5</a:t>
            </a:r>
            <a:r>
              <a:rPr lang="en-US" sz="1800" baseline="30000" dirty="0"/>
              <a:t>th</a:t>
            </a:r>
            <a:r>
              <a:rPr lang="en-US" sz="1800" dirty="0"/>
              <a:t> business day in November), a pool’s 11/1 inventory will be forecast based on 95% of the pool’s current capacity and the maximum withdrawal factor of 1.6%.</a:t>
            </a:r>
          </a:p>
          <a:p>
            <a:pPr lvl="1">
              <a:spcBef>
                <a:spcPts val="600"/>
              </a:spcBef>
              <a:spcAft>
                <a:spcPts val="600"/>
              </a:spcAft>
            </a:pPr>
            <a:r>
              <a:rPr lang="en-US" sz="1800" dirty="0"/>
              <a:t>Actual 11/1 inventory will be used as soon as October billing is complete.</a:t>
            </a:r>
          </a:p>
        </p:txBody>
      </p:sp>
    </p:spTree>
    <p:extLst>
      <p:ext uri="{BB962C8B-B14F-4D97-AF65-F5344CB8AC3E}">
        <p14:creationId xmlns:p14="http://schemas.microsoft.com/office/powerpoint/2010/main" val="3068873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4000" b="1" dirty="0">
                <a:solidFill>
                  <a:schemeClr val="accent2"/>
                </a:solidFill>
              </a:rPr>
              <a:t>Critical Day Requirements</a:t>
            </a:r>
          </a:p>
        </p:txBody>
      </p:sp>
      <p:sp>
        <p:nvSpPr>
          <p:cNvPr id="5123" name="Rectangle 3"/>
          <p:cNvSpPr>
            <a:spLocks noGrp="1" noChangeArrowheads="1"/>
          </p:cNvSpPr>
          <p:nvPr>
            <p:ph type="body" idx="1"/>
          </p:nvPr>
        </p:nvSpPr>
        <p:spPr/>
        <p:txBody>
          <a:bodyPr/>
          <a:lstStyle/>
          <a:p>
            <a:pPr>
              <a:spcBef>
                <a:spcPts val="600"/>
              </a:spcBef>
              <a:spcAft>
                <a:spcPts val="600"/>
              </a:spcAft>
              <a:buFont typeface="Wingdings" panose="05000000000000000000" pitchFamily="2" charset="2"/>
              <a:buChar char="§"/>
            </a:pPr>
            <a:r>
              <a:rPr lang="en-US" sz="2400" dirty="0"/>
              <a:t>Critical Day delivery requirement is the greater of:</a:t>
            </a:r>
          </a:p>
          <a:p>
            <a:pPr lvl="1">
              <a:spcBef>
                <a:spcPts val="600"/>
              </a:spcBef>
              <a:spcAft>
                <a:spcPts val="600"/>
              </a:spcAft>
            </a:pPr>
            <a:r>
              <a:rPr lang="en-US" dirty="0"/>
              <a:t>Firm Supply Requirement as of Oct. 1, which is 34% of group’s MDCQ  (66% storage withdrawals); or</a:t>
            </a:r>
          </a:p>
          <a:p>
            <a:pPr lvl="1">
              <a:spcBef>
                <a:spcPts val="600"/>
              </a:spcBef>
              <a:spcAft>
                <a:spcPts val="600"/>
              </a:spcAft>
            </a:pPr>
            <a:r>
              <a:rPr lang="en-US" dirty="0"/>
              <a:t>34% of group’s current MDCQ. </a:t>
            </a:r>
          </a:p>
          <a:p>
            <a:pPr marL="509412" lvl="1" indent="0">
              <a:spcBef>
                <a:spcPts val="600"/>
              </a:spcBef>
              <a:spcAft>
                <a:spcPts val="600"/>
              </a:spcAft>
              <a:buNone/>
            </a:pPr>
            <a:endParaRPr lang="en-US" dirty="0"/>
          </a:p>
          <a:p>
            <a:pPr>
              <a:lnSpc>
                <a:spcPct val="80000"/>
              </a:lnSpc>
              <a:spcBef>
                <a:spcPts val="600"/>
              </a:spcBef>
              <a:spcAft>
                <a:spcPts val="600"/>
              </a:spcAft>
              <a:buFont typeface="Wingdings" panose="05000000000000000000" pitchFamily="2" charset="2"/>
              <a:buChar char="§"/>
            </a:pPr>
            <a:r>
              <a:rPr lang="en-US" sz="2400" dirty="0"/>
              <a:t>The Critical Day delivery requirement will be communicated in the 5-day forecast file.  </a:t>
            </a:r>
          </a:p>
          <a:p>
            <a:pPr lvl="1">
              <a:spcBef>
                <a:spcPts val="600"/>
              </a:spcBef>
              <a:spcAft>
                <a:spcPts val="600"/>
              </a:spcAft>
            </a:pPr>
            <a:r>
              <a:rPr lang="en-US" dirty="0"/>
              <a:t>The minimum delivery volume will be the Supplier’s Critical Day requirement (the minimum to avoid penalty).</a:t>
            </a:r>
          </a:p>
          <a:p>
            <a:pPr lvl="1">
              <a:spcBef>
                <a:spcPts val="600"/>
              </a:spcBef>
              <a:spcAft>
                <a:spcPts val="600"/>
              </a:spcAft>
            </a:pPr>
            <a:r>
              <a:rPr lang="en-US" dirty="0"/>
              <a:t>Suppliers can deliver more than their Critical Day requirement.  The maximum delivery volume of 999,999,999 in the 5-day forecast file denotes infinite maximum delivery.     </a:t>
            </a:r>
          </a:p>
          <a:p>
            <a:endParaRPr lang="en-US" dirty="0"/>
          </a:p>
        </p:txBody>
      </p:sp>
    </p:spTree>
    <p:extLst>
      <p:ext uri="{BB962C8B-B14F-4D97-AF65-F5344CB8AC3E}">
        <p14:creationId xmlns:p14="http://schemas.microsoft.com/office/powerpoint/2010/main" val="1719678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3600" b="1" dirty="0">
                <a:solidFill>
                  <a:schemeClr val="accent2"/>
                </a:solidFill>
              </a:rPr>
              <a:t>Operational Flow Order Requirements</a:t>
            </a:r>
          </a:p>
        </p:txBody>
      </p:sp>
      <p:sp>
        <p:nvSpPr>
          <p:cNvPr id="27651" name="Rectangle 3"/>
          <p:cNvSpPr>
            <a:spLocks noGrp="1" noChangeArrowheads="1"/>
          </p:cNvSpPr>
          <p:nvPr>
            <p:ph type="body" idx="1"/>
          </p:nvPr>
        </p:nvSpPr>
        <p:spPr/>
        <p:txBody>
          <a:bodyPr/>
          <a:lstStyle/>
          <a:p>
            <a:pPr marL="509412" indent="-509412">
              <a:spcBef>
                <a:spcPts val="600"/>
              </a:spcBef>
              <a:spcAft>
                <a:spcPts val="600"/>
              </a:spcAft>
              <a:buFont typeface="Wingdings" panose="05000000000000000000" pitchFamily="2" charset="2"/>
              <a:buChar char="§"/>
            </a:pPr>
            <a:r>
              <a:rPr lang="en-US" sz="2400" dirty="0"/>
              <a:t>OFOs may be called when the operation of the system is impeded or threatened due to</a:t>
            </a:r>
            <a:r>
              <a:rPr lang="en-US" sz="2700" dirty="0"/>
              <a:t>:</a:t>
            </a:r>
          </a:p>
          <a:p>
            <a:pPr marL="796925" lvl="1" indent="-209550">
              <a:spcBef>
                <a:spcPts val="600"/>
              </a:spcBef>
              <a:spcAft>
                <a:spcPts val="600"/>
              </a:spcAft>
            </a:pPr>
            <a:r>
              <a:rPr lang="en-US" sz="2200" dirty="0"/>
              <a:t>Insufficient volumes</a:t>
            </a:r>
          </a:p>
          <a:p>
            <a:pPr marL="796925" lvl="1" indent="-209550">
              <a:spcBef>
                <a:spcPts val="600"/>
              </a:spcBef>
              <a:spcAft>
                <a:spcPts val="600"/>
              </a:spcAft>
            </a:pPr>
            <a:r>
              <a:rPr lang="en-US" sz="2200" dirty="0"/>
              <a:t>Excess volumes</a:t>
            </a:r>
          </a:p>
          <a:p>
            <a:pPr marL="796925" lvl="1" indent="-209550">
              <a:spcBef>
                <a:spcPts val="600"/>
              </a:spcBef>
              <a:spcAft>
                <a:spcPts val="600"/>
              </a:spcAft>
            </a:pPr>
            <a:r>
              <a:rPr lang="en-US" sz="2200" dirty="0"/>
              <a:t>Insufficient volumes at certain receipt points</a:t>
            </a:r>
          </a:p>
          <a:p>
            <a:pPr lvl="1">
              <a:spcBef>
                <a:spcPts val="600"/>
              </a:spcBef>
              <a:spcAft>
                <a:spcPts val="600"/>
              </a:spcAft>
              <a:buFontTx/>
              <a:buNone/>
            </a:pPr>
            <a:endParaRPr lang="en-US" dirty="0"/>
          </a:p>
          <a:p>
            <a:pPr marL="509412" indent="-509412">
              <a:spcBef>
                <a:spcPts val="600"/>
              </a:spcBef>
              <a:spcAft>
                <a:spcPts val="600"/>
              </a:spcAft>
              <a:buFont typeface="Wingdings" panose="05000000000000000000" pitchFamily="2" charset="2"/>
              <a:buChar char="§"/>
            </a:pPr>
            <a:r>
              <a:rPr lang="en-US" sz="2400" dirty="0"/>
              <a:t>Daily delivery requirement may be adjusted to address the company’s operational concerns. </a:t>
            </a:r>
          </a:p>
        </p:txBody>
      </p:sp>
    </p:spTree>
    <p:extLst>
      <p:ext uri="{BB962C8B-B14F-4D97-AF65-F5344CB8AC3E}">
        <p14:creationId xmlns:p14="http://schemas.microsoft.com/office/powerpoint/2010/main" val="3595444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4000" b="1" dirty="0">
                <a:solidFill>
                  <a:schemeClr val="accent2"/>
                </a:solidFill>
              </a:rPr>
              <a:t>Month-End Delivery Tolerance</a:t>
            </a:r>
          </a:p>
        </p:txBody>
      </p:sp>
      <p:sp>
        <p:nvSpPr>
          <p:cNvPr id="9219" name="Rectangle 3"/>
          <p:cNvSpPr>
            <a:spLocks noGrp="1" noChangeArrowheads="1"/>
          </p:cNvSpPr>
          <p:nvPr>
            <p:ph type="body" idx="1"/>
          </p:nvPr>
        </p:nvSpPr>
        <p:spPr/>
        <p:txBody>
          <a:bodyPr/>
          <a:lstStyle/>
          <a:p>
            <a:pPr>
              <a:lnSpc>
                <a:spcPct val="90000"/>
              </a:lnSpc>
              <a:spcBef>
                <a:spcPts val="600"/>
              </a:spcBef>
              <a:spcAft>
                <a:spcPts val="600"/>
              </a:spcAft>
              <a:buFont typeface="Wingdings" panose="05000000000000000000" pitchFamily="2" charset="2"/>
              <a:buChar char="§"/>
            </a:pPr>
            <a:r>
              <a:rPr lang="en-US" sz="2400" u="sng" dirty="0"/>
              <a:t>Winter</a:t>
            </a:r>
            <a:r>
              <a:rPr lang="en-US" sz="2400" dirty="0"/>
              <a:t>:</a:t>
            </a:r>
            <a:r>
              <a:rPr lang="en-US" sz="2700" dirty="0"/>
              <a:t>  </a:t>
            </a:r>
          </a:p>
          <a:p>
            <a:pPr lvl="1">
              <a:lnSpc>
                <a:spcPct val="90000"/>
              </a:lnSpc>
              <a:spcBef>
                <a:spcPts val="600"/>
              </a:spcBef>
              <a:spcAft>
                <a:spcPts val="600"/>
              </a:spcAft>
            </a:pPr>
            <a:r>
              <a:rPr lang="en-US" dirty="0"/>
              <a:t>Supplier total deliveries for the month cannot be more than the group’s total estimated daily use +5%.  </a:t>
            </a:r>
          </a:p>
          <a:p>
            <a:pPr lvl="1">
              <a:lnSpc>
                <a:spcPct val="90000"/>
              </a:lnSpc>
              <a:spcBef>
                <a:spcPts val="600"/>
              </a:spcBef>
              <a:spcAft>
                <a:spcPts val="600"/>
              </a:spcAft>
            </a:pPr>
            <a:r>
              <a:rPr lang="en-US" dirty="0"/>
              <a:t>Suppliers can </a:t>
            </a:r>
            <a:r>
              <a:rPr lang="en-US" u="sng" dirty="0"/>
              <a:t>inject</a:t>
            </a:r>
            <a:r>
              <a:rPr lang="en-US" dirty="0"/>
              <a:t> some during the winter (10% of use/day or 5% of monthly use).  </a:t>
            </a:r>
          </a:p>
          <a:p>
            <a:pPr lvl="1">
              <a:lnSpc>
                <a:spcPct val="90000"/>
              </a:lnSpc>
              <a:spcBef>
                <a:spcPts val="600"/>
              </a:spcBef>
              <a:spcAft>
                <a:spcPts val="600"/>
              </a:spcAft>
            </a:pPr>
            <a:r>
              <a:rPr lang="en-US" dirty="0"/>
              <a:t>Suppliers can deliver less than the group’s estimated use as long as they’re within the daily range.  </a:t>
            </a:r>
          </a:p>
          <a:p>
            <a:pPr lvl="1">
              <a:lnSpc>
                <a:spcPct val="90000"/>
              </a:lnSpc>
              <a:spcBef>
                <a:spcPts val="600"/>
              </a:spcBef>
              <a:spcAft>
                <a:spcPts val="600"/>
              </a:spcAft>
              <a:buFontTx/>
              <a:buNone/>
            </a:pPr>
            <a:r>
              <a:rPr lang="en-US" sz="1100" dirty="0"/>
              <a:t>   </a:t>
            </a:r>
          </a:p>
          <a:p>
            <a:pPr>
              <a:lnSpc>
                <a:spcPct val="90000"/>
              </a:lnSpc>
              <a:spcBef>
                <a:spcPts val="600"/>
              </a:spcBef>
              <a:spcAft>
                <a:spcPts val="600"/>
              </a:spcAft>
              <a:buFont typeface="Wingdings" panose="05000000000000000000" pitchFamily="2" charset="2"/>
              <a:buChar char="§"/>
            </a:pPr>
            <a:r>
              <a:rPr lang="en-US" sz="2400" u="sng" dirty="0"/>
              <a:t>Summer</a:t>
            </a:r>
            <a:r>
              <a:rPr lang="en-US" sz="2400" dirty="0"/>
              <a:t>:  </a:t>
            </a:r>
          </a:p>
          <a:p>
            <a:pPr lvl="1">
              <a:lnSpc>
                <a:spcPct val="90000"/>
              </a:lnSpc>
              <a:spcBef>
                <a:spcPts val="600"/>
              </a:spcBef>
              <a:spcAft>
                <a:spcPts val="600"/>
              </a:spcAft>
            </a:pPr>
            <a:r>
              <a:rPr lang="en-US" dirty="0"/>
              <a:t>Supplier total deliveries for the month cannot be less than the group’s total estimated daily use -5%.  </a:t>
            </a:r>
          </a:p>
          <a:p>
            <a:pPr lvl="1">
              <a:lnSpc>
                <a:spcPct val="90000"/>
              </a:lnSpc>
              <a:spcBef>
                <a:spcPts val="600"/>
              </a:spcBef>
              <a:spcAft>
                <a:spcPts val="600"/>
              </a:spcAft>
            </a:pPr>
            <a:r>
              <a:rPr lang="en-US" dirty="0"/>
              <a:t>Suppliers can </a:t>
            </a:r>
            <a:r>
              <a:rPr lang="en-US" u="sng" dirty="0"/>
              <a:t>withdraw</a:t>
            </a:r>
            <a:r>
              <a:rPr lang="en-US" dirty="0"/>
              <a:t> some during the summer (10% of use/day or 5% of monthly use).</a:t>
            </a:r>
          </a:p>
          <a:p>
            <a:pPr lvl="1">
              <a:lnSpc>
                <a:spcPct val="90000"/>
              </a:lnSpc>
              <a:spcBef>
                <a:spcPts val="600"/>
              </a:spcBef>
              <a:spcAft>
                <a:spcPts val="600"/>
              </a:spcAft>
            </a:pPr>
            <a:r>
              <a:rPr lang="en-US" dirty="0"/>
              <a:t>Suppliers can deliver more than the group’s estimated use as long as they’re within the daily range.</a:t>
            </a:r>
          </a:p>
        </p:txBody>
      </p:sp>
    </p:spTree>
    <p:extLst>
      <p:ext uri="{BB962C8B-B14F-4D97-AF65-F5344CB8AC3E}">
        <p14:creationId xmlns:p14="http://schemas.microsoft.com/office/powerpoint/2010/main" val="1878360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3600" b="1" dirty="0">
                <a:solidFill>
                  <a:schemeClr val="accent2"/>
                </a:solidFill>
              </a:rPr>
              <a:t>Imbalance and Cash-Out on Monthly </a:t>
            </a:r>
            <a:br>
              <a:rPr lang="en-US" sz="3600" b="1" dirty="0">
                <a:solidFill>
                  <a:schemeClr val="accent2"/>
                </a:solidFill>
              </a:rPr>
            </a:br>
            <a:r>
              <a:rPr lang="en-US" sz="3600" b="1" dirty="0">
                <a:solidFill>
                  <a:schemeClr val="accent2"/>
                </a:solidFill>
              </a:rPr>
              <a:t>Pool Bill</a:t>
            </a:r>
          </a:p>
        </p:txBody>
      </p:sp>
      <p:sp>
        <p:nvSpPr>
          <p:cNvPr id="8195" name="Rectangle 3"/>
          <p:cNvSpPr>
            <a:spLocks noGrp="1" noChangeArrowheads="1"/>
          </p:cNvSpPr>
          <p:nvPr>
            <p:ph type="body" idx="1"/>
          </p:nvPr>
        </p:nvSpPr>
        <p:spPr>
          <a:xfrm>
            <a:off x="521970" y="1952625"/>
            <a:ext cx="8549640" cy="4986482"/>
          </a:xfrm>
        </p:spPr>
        <p:txBody>
          <a:bodyPr/>
          <a:lstStyle/>
          <a:p>
            <a:pPr>
              <a:lnSpc>
                <a:spcPct val="80000"/>
              </a:lnSpc>
              <a:spcBef>
                <a:spcPts val="1200"/>
              </a:spcBef>
              <a:spcAft>
                <a:spcPts val="600"/>
              </a:spcAft>
              <a:buFont typeface="Wingdings" panose="05000000000000000000" pitchFamily="2" charset="2"/>
              <a:buChar char="§"/>
            </a:pPr>
            <a:r>
              <a:rPr lang="en-US" sz="2400" dirty="0"/>
              <a:t>Imbalance is the difference between the group’s month-end inventory and the storage inventory target level for the month.</a:t>
            </a:r>
          </a:p>
          <a:p>
            <a:pPr>
              <a:lnSpc>
                <a:spcPct val="80000"/>
              </a:lnSpc>
              <a:spcBef>
                <a:spcPts val="1200"/>
              </a:spcBef>
              <a:spcAft>
                <a:spcPts val="600"/>
              </a:spcAft>
              <a:buFont typeface="Wingdings" panose="05000000000000000000" pitchFamily="2" charset="2"/>
              <a:buChar char="§"/>
            </a:pPr>
            <a:r>
              <a:rPr lang="en-US" sz="2400" dirty="0"/>
              <a:t>The imbalance will be 0 if the month-end inventory is within the storage inventory target level for the month.  </a:t>
            </a:r>
          </a:p>
          <a:p>
            <a:pPr>
              <a:lnSpc>
                <a:spcPct val="80000"/>
              </a:lnSpc>
              <a:spcBef>
                <a:spcPts val="1200"/>
              </a:spcBef>
              <a:spcAft>
                <a:spcPts val="600"/>
              </a:spcAft>
              <a:buFont typeface="Wingdings" panose="05000000000000000000" pitchFamily="2" charset="2"/>
              <a:buChar char="§"/>
            </a:pPr>
            <a:r>
              <a:rPr lang="en-US" sz="2400" dirty="0"/>
              <a:t>Any imbalance is cashed-out (purchased from or sold to the group).</a:t>
            </a:r>
          </a:p>
          <a:p>
            <a:pPr>
              <a:lnSpc>
                <a:spcPct val="80000"/>
              </a:lnSpc>
              <a:spcBef>
                <a:spcPts val="1200"/>
              </a:spcBef>
              <a:spcAft>
                <a:spcPts val="600"/>
              </a:spcAft>
              <a:buFont typeface="Wingdings" panose="05000000000000000000" pitchFamily="2" charset="2"/>
              <a:buChar char="§"/>
            </a:pPr>
            <a:r>
              <a:rPr lang="en-US" sz="2400" dirty="0"/>
              <a:t>The cash-out price = then current first of month price index published in Inside F.E.R.C.’s Gas Market Report for Chicago City-Gates. For example, any imbalance on the June pool bill, will be cashed out at the July FOM price.</a:t>
            </a:r>
          </a:p>
        </p:txBody>
      </p:sp>
    </p:spTree>
    <p:extLst>
      <p:ext uri="{BB962C8B-B14F-4D97-AF65-F5344CB8AC3E}">
        <p14:creationId xmlns:p14="http://schemas.microsoft.com/office/powerpoint/2010/main" val="3150778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4000" b="1" dirty="0">
                <a:solidFill>
                  <a:schemeClr val="accent2"/>
                </a:solidFill>
              </a:rPr>
              <a:t>Cash-Out Calculation</a:t>
            </a:r>
          </a:p>
        </p:txBody>
      </p:sp>
      <p:sp>
        <p:nvSpPr>
          <p:cNvPr id="29699" name="Rectangle 3"/>
          <p:cNvSpPr>
            <a:spLocks noGrp="1" noChangeArrowheads="1"/>
          </p:cNvSpPr>
          <p:nvPr>
            <p:ph type="body" idx="1"/>
          </p:nvPr>
        </p:nvSpPr>
        <p:spPr>
          <a:xfrm>
            <a:off x="922020" y="1554480"/>
            <a:ext cx="8633460" cy="5129425"/>
          </a:xfrm>
        </p:spPr>
        <p:txBody>
          <a:bodyPr/>
          <a:lstStyle/>
          <a:p>
            <a:pPr>
              <a:lnSpc>
                <a:spcPct val="80000"/>
              </a:lnSpc>
              <a:buFont typeface="Wingdings" pitchFamily="2" charset="2"/>
              <a:buNone/>
            </a:pPr>
            <a:r>
              <a:rPr lang="en-US" sz="1800" u="sng" dirty="0"/>
              <a:t>Cash-Out Amount (Ex. 1):</a:t>
            </a:r>
            <a:r>
              <a:rPr lang="en-US" sz="1800" dirty="0"/>
              <a:t> </a:t>
            </a:r>
          </a:p>
          <a:p>
            <a:pPr>
              <a:lnSpc>
                <a:spcPct val="80000"/>
              </a:lnSpc>
              <a:buFont typeface="Wingdings" pitchFamily="2" charset="2"/>
              <a:buNone/>
            </a:pPr>
            <a:r>
              <a:rPr lang="en-US" sz="1800" dirty="0"/>
              <a:t>Month-End Storage Inventory		5,000,000	</a:t>
            </a:r>
          </a:p>
          <a:p>
            <a:pPr>
              <a:lnSpc>
                <a:spcPct val="80000"/>
              </a:lnSpc>
              <a:buFont typeface="Wingdings" pitchFamily="2" charset="2"/>
              <a:buNone/>
            </a:pPr>
            <a:r>
              <a:rPr lang="en-US" sz="1800" dirty="0"/>
              <a:t>Storage Inventory Target Level 		</a:t>
            </a:r>
            <a:r>
              <a:rPr lang="en-US" sz="1800" u="sng" dirty="0"/>
              <a:t>4,850,000 - 13,000,000</a:t>
            </a:r>
          </a:p>
          <a:p>
            <a:pPr>
              <a:lnSpc>
                <a:spcPct val="80000"/>
              </a:lnSpc>
              <a:buFont typeface="Wingdings" pitchFamily="2" charset="2"/>
              <a:buNone/>
            </a:pPr>
            <a:r>
              <a:rPr lang="en-US" sz="1800" dirty="0"/>
              <a:t>Imbalance						0</a:t>
            </a:r>
          </a:p>
          <a:p>
            <a:pPr>
              <a:lnSpc>
                <a:spcPct val="80000"/>
              </a:lnSpc>
              <a:buFont typeface="Wingdings" pitchFamily="2" charset="2"/>
              <a:buNone/>
            </a:pPr>
            <a:r>
              <a:rPr lang="en-US" sz="1800" dirty="0"/>
              <a:t>Cash-Out Amount				0</a:t>
            </a:r>
          </a:p>
          <a:p>
            <a:pPr>
              <a:lnSpc>
                <a:spcPct val="80000"/>
              </a:lnSpc>
              <a:buFont typeface="Wingdings" pitchFamily="2" charset="2"/>
              <a:buNone/>
            </a:pPr>
            <a:endParaRPr lang="en-US" sz="1800" dirty="0"/>
          </a:p>
          <a:p>
            <a:pPr>
              <a:lnSpc>
                <a:spcPct val="80000"/>
              </a:lnSpc>
              <a:buFont typeface="Wingdings" pitchFamily="2" charset="2"/>
              <a:buNone/>
            </a:pPr>
            <a:r>
              <a:rPr lang="en-US" sz="1800" u="sng" dirty="0"/>
              <a:t>Cash-Out Amount (Ex. 2):</a:t>
            </a:r>
            <a:r>
              <a:rPr lang="en-US" sz="1800" dirty="0"/>
              <a:t> </a:t>
            </a:r>
          </a:p>
          <a:p>
            <a:pPr>
              <a:lnSpc>
                <a:spcPct val="80000"/>
              </a:lnSpc>
              <a:buFont typeface="Wingdings" pitchFamily="2" charset="2"/>
              <a:buNone/>
            </a:pPr>
            <a:r>
              <a:rPr lang="en-US" sz="1800" dirty="0"/>
              <a:t>Month-End Storage Inventory		4,000,000	</a:t>
            </a:r>
          </a:p>
          <a:p>
            <a:pPr>
              <a:lnSpc>
                <a:spcPct val="80000"/>
              </a:lnSpc>
              <a:buFont typeface="Wingdings" pitchFamily="2" charset="2"/>
              <a:buNone/>
            </a:pPr>
            <a:r>
              <a:rPr lang="en-US" sz="1800" dirty="0"/>
              <a:t>Storage Inventory Target Level 		</a:t>
            </a:r>
            <a:r>
              <a:rPr lang="en-US" sz="1800" u="sng" dirty="0"/>
              <a:t>4,850,000 - 13,000,000</a:t>
            </a:r>
          </a:p>
          <a:p>
            <a:pPr>
              <a:lnSpc>
                <a:spcPct val="80000"/>
              </a:lnSpc>
              <a:buFont typeface="Wingdings" pitchFamily="2" charset="2"/>
              <a:buNone/>
            </a:pPr>
            <a:r>
              <a:rPr lang="en-US" sz="1800" dirty="0"/>
              <a:t>Imbalance						(850,000)</a:t>
            </a:r>
          </a:p>
          <a:p>
            <a:pPr>
              <a:lnSpc>
                <a:spcPct val="80000"/>
              </a:lnSpc>
              <a:buFont typeface="Wingdings" pitchFamily="2" charset="2"/>
              <a:buNone/>
            </a:pPr>
            <a:r>
              <a:rPr lang="en-US" sz="1800" dirty="0"/>
              <a:t>Cash-Out Amount				(850,000)</a:t>
            </a:r>
          </a:p>
          <a:p>
            <a:pPr>
              <a:lnSpc>
                <a:spcPct val="80000"/>
              </a:lnSpc>
              <a:buFont typeface="Wingdings" pitchFamily="2" charset="2"/>
              <a:buNone/>
            </a:pPr>
            <a:r>
              <a:rPr lang="en-US" sz="1800" dirty="0"/>
              <a:t>								Supplier buys this amount from Nicor Gas.</a:t>
            </a:r>
          </a:p>
          <a:p>
            <a:pPr>
              <a:lnSpc>
                <a:spcPct val="80000"/>
              </a:lnSpc>
              <a:buFont typeface="Wingdings" pitchFamily="2" charset="2"/>
              <a:buNone/>
            </a:pPr>
            <a:endParaRPr lang="en-US" sz="1800" dirty="0"/>
          </a:p>
          <a:p>
            <a:pPr>
              <a:lnSpc>
                <a:spcPct val="80000"/>
              </a:lnSpc>
              <a:buFont typeface="Wingdings" pitchFamily="2" charset="2"/>
              <a:buNone/>
            </a:pPr>
            <a:r>
              <a:rPr lang="en-US" sz="1800" u="sng" dirty="0"/>
              <a:t>Cash-Out Amount (Ex.3):</a:t>
            </a:r>
            <a:r>
              <a:rPr lang="en-US" sz="1800" dirty="0"/>
              <a:t> </a:t>
            </a:r>
          </a:p>
          <a:p>
            <a:pPr>
              <a:lnSpc>
                <a:spcPct val="80000"/>
              </a:lnSpc>
              <a:buFont typeface="Wingdings" pitchFamily="2" charset="2"/>
              <a:buNone/>
            </a:pPr>
            <a:r>
              <a:rPr lang="en-US" sz="1800" dirty="0"/>
              <a:t>Month-End Storage Inventory		13,500,000	</a:t>
            </a:r>
          </a:p>
          <a:p>
            <a:pPr>
              <a:lnSpc>
                <a:spcPct val="80000"/>
              </a:lnSpc>
              <a:buFont typeface="Wingdings" pitchFamily="2" charset="2"/>
              <a:buNone/>
            </a:pPr>
            <a:r>
              <a:rPr lang="en-US" sz="1800" dirty="0"/>
              <a:t>Storage Inventory Target Level 		</a:t>
            </a:r>
            <a:r>
              <a:rPr lang="en-US" sz="1800" u="sng" dirty="0"/>
              <a:t>4,850,000 - 13,000,000</a:t>
            </a:r>
          </a:p>
          <a:p>
            <a:pPr>
              <a:lnSpc>
                <a:spcPct val="80000"/>
              </a:lnSpc>
              <a:buFont typeface="Wingdings" pitchFamily="2" charset="2"/>
              <a:buNone/>
            </a:pPr>
            <a:r>
              <a:rPr lang="en-US" sz="1800" dirty="0"/>
              <a:t>Imbalance						500,000</a:t>
            </a:r>
          </a:p>
          <a:p>
            <a:pPr>
              <a:lnSpc>
                <a:spcPct val="80000"/>
              </a:lnSpc>
              <a:buFont typeface="Wingdings" pitchFamily="2" charset="2"/>
              <a:buNone/>
            </a:pPr>
            <a:r>
              <a:rPr lang="en-US" sz="1800" dirty="0"/>
              <a:t>Cash-Out Amount				500,000</a:t>
            </a:r>
          </a:p>
          <a:p>
            <a:pPr>
              <a:lnSpc>
                <a:spcPct val="80000"/>
              </a:lnSpc>
              <a:buFont typeface="Wingdings" pitchFamily="2" charset="2"/>
              <a:buNone/>
            </a:pPr>
            <a:r>
              <a:rPr lang="en-US" sz="1800" dirty="0"/>
              <a:t>								</a:t>
            </a:r>
            <a:r>
              <a:rPr lang="en-US" sz="1800" dirty="0" err="1"/>
              <a:t>Nicor</a:t>
            </a:r>
            <a:r>
              <a:rPr lang="en-US" sz="1800" dirty="0"/>
              <a:t> Gas buys this amount from Supplier.</a:t>
            </a:r>
          </a:p>
          <a:p>
            <a:pPr>
              <a:lnSpc>
                <a:spcPct val="80000"/>
              </a:lnSpc>
              <a:buFont typeface="Wingdings" pitchFamily="2" charset="2"/>
              <a:buNone/>
            </a:pPr>
            <a:endParaRPr lang="en-US" sz="1800" dirty="0"/>
          </a:p>
        </p:txBody>
      </p:sp>
    </p:spTree>
    <p:extLst>
      <p:ext uri="{BB962C8B-B14F-4D97-AF65-F5344CB8AC3E}">
        <p14:creationId xmlns:p14="http://schemas.microsoft.com/office/powerpoint/2010/main" val="1287431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sz="4000" b="1" dirty="0">
                <a:solidFill>
                  <a:schemeClr val="accent2"/>
                </a:solidFill>
              </a:rPr>
              <a:t>Service Territory</a:t>
            </a:r>
          </a:p>
        </p:txBody>
      </p:sp>
      <p:sp>
        <p:nvSpPr>
          <p:cNvPr id="74755" name="Rectangle 3"/>
          <p:cNvSpPr>
            <a:spLocks noChangeArrowheads="1"/>
          </p:cNvSpPr>
          <p:nvPr/>
        </p:nvSpPr>
        <p:spPr bwMode="blackWhite">
          <a:xfrm>
            <a:off x="838200" y="1899920"/>
            <a:ext cx="167640" cy="172720"/>
          </a:xfrm>
          <a:prstGeom prst="rect">
            <a:avLst/>
          </a:prstGeom>
          <a:solidFill>
            <a:srgbClr val="FFCC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nchor="ctr"/>
          <a:lstStyle/>
          <a:p>
            <a:endParaRPr lang="en-US"/>
          </a:p>
        </p:txBody>
      </p:sp>
      <p:sp>
        <p:nvSpPr>
          <p:cNvPr id="74756" name="Rectangle 4"/>
          <p:cNvSpPr>
            <a:spLocks noChangeArrowheads="1"/>
          </p:cNvSpPr>
          <p:nvPr/>
        </p:nvSpPr>
        <p:spPr bwMode="auto">
          <a:xfrm>
            <a:off x="1089661" y="1727200"/>
            <a:ext cx="3767089" cy="2131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822" tIns="49526" rIns="100822" bIns="49526">
            <a:spAutoFit/>
          </a:bodyPr>
          <a:lstStyle/>
          <a:p>
            <a:r>
              <a:rPr lang="en-US" dirty="0">
                <a:latin typeface="Arial" charset="0"/>
              </a:rPr>
              <a:t>Nicor Gas Territory</a:t>
            </a:r>
          </a:p>
          <a:p>
            <a:endParaRPr lang="en-US" dirty="0">
              <a:latin typeface="Arial" charset="0"/>
            </a:endParaRPr>
          </a:p>
          <a:p>
            <a:r>
              <a:rPr lang="en-US" dirty="0">
                <a:latin typeface="Arial" charset="0"/>
              </a:rPr>
              <a:t>Area:  17,000 square miles</a:t>
            </a:r>
          </a:p>
          <a:p>
            <a:r>
              <a:rPr lang="en-US" dirty="0">
                <a:latin typeface="Arial" charset="0"/>
              </a:rPr>
              <a:t>Population:  5.7 million (est.)</a:t>
            </a:r>
          </a:p>
          <a:p>
            <a:r>
              <a:rPr lang="en-US" dirty="0">
                <a:latin typeface="Arial" charset="0"/>
              </a:rPr>
              <a:t>Communities Served:  640</a:t>
            </a:r>
          </a:p>
          <a:p>
            <a:r>
              <a:rPr lang="en-US" dirty="0">
                <a:latin typeface="Arial" charset="0"/>
              </a:rPr>
              <a:t>Customers:  2.2 million</a:t>
            </a:r>
          </a:p>
        </p:txBody>
      </p:sp>
      <p:sp>
        <p:nvSpPr>
          <p:cNvPr id="74757" name="Freeform 5"/>
          <p:cNvSpPr>
            <a:spLocks/>
          </p:cNvSpPr>
          <p:nvPr/>
        </p:nvSpPr>
        <p:spPr bwMode="gray">
          <a:xfrm>
            <a:off x="4810919" y="1209041"/>
            <a:ext cx="4742815" cy="5440680"/>
          </a:xfrm>
          <a:custGeom>
            <a:avLst/>
            <a:gdLst>
              <a:gd name="T0" fmla="*/ 2657 w 2831"/>
              <a:gd name="T1" fmla="*/ 96 h 3086"/>
              <a:gd name="T2" fmla="*/ 2635 w 2831"/>
              <a:gd name="T3" fmla="*/ 310 h 3086"/>
              <a:gd name="T4" fmla="*/ 2737 w 2831"/>
              <a:gd name="T5" fmla="*/ 485 h 3086"/>
              <a:gd name="T6" fmla="*/ 2830 w 2831"/>
              <a:gd name="T7" fmla="*/ 743 h 3086"/>
              <a:gd name="T8" fmla="*/ 2826 w 2831"/>
              <a:gd name="T9" fmla="*/ 1693 h 3086"/>
              <a:gd name="T10" fmla="*/ 505 w 2831"/>
              <a:gd name="T11" fmla="*/ 3085 h 3086"/>
              <a:gd name="T12" fmla="*/ 367 w 2831"/>
              <a:gd name="T13" fmla="*/ 2812 h 3086"/>
              <a:gd name="T14" fmla="*/ 106 w 2831"/>
              <a:gd name="T15" fmla="*/ 2577 h 3086"/>
              <a:gd name="T16" fmla="*/ 84 w 2831"/>
              <a:gd name="T17" fmla="*/ 2506 h 3086"/>
              <a:gd name="T18" fmla="*/ 57 w 2831"/>
              <a:gd name="T19" fmla="*/ 2385 h 3086"/>
              <a:gd name="T20" fmla="*/ 35 w 2831"/>
              <a:gd name="T21" fmla="*/ 2311 h 3086"/>
              <a:gd name="T22" fmla="*/ 7 w 2831"/>
              <a:gd name="T23" fmla="*/ 2116 h 3086"/>
              <a:gd name="T24" fmla="*/ 102 w 2831"/>
              <a:gd name="T25" fmla="*/ 1964 h 3086"/>
              <a:gd name="T26" fmla="*/ 100 w 2831"/>
              <a:gd name="T27" fmla="*/ 1794 h 3086"/>
              <a:gd name="T28" fmla="*/ 290 w 2831"/>
              <a:gd name="T29" fmla="*/ 1665 h 3086"/>
              <a:gd name="T30" fmla="*/ 326 w 2831"/>
              <a:gd name="T31" fmla="*/ 1568 h 3086"/>
              <a:gd name="T32" fmla="*/ 430 w 2831"/>
              <a:gd name="T33" fmla="*/ 1344 h 3086"/>
              <a:gd name="T34" fmla="*/ 340 w 2831"/>
              <a:gd name="T35" fmla="*/ 1240 h 3086"/>
              <a:gd name="T36" fmla="*/ 338 w 2831"/>
              <a:gd name="T37" fmla="*/ 1115 h 3086"/>
              <a:gd name="T38" fmla="*/ 362 w 2831"/>
              <a:gd name="T39" fmla="*/ 1019 h 3086"/>
              <a:gd name="T40" fmla="*/ 483 w 2831"/>
              <a:gd name="T41" fmla="*/ 971 h 3086"/>
              <a:gd name="T42" fmla="*/ 706 w 2831"/>
              <a:gd name="T43" fmla="*/ 947 h 3086"/>
              <a:gd name="T44" fmla="*/ 805 w 2831"/>
              <a:gd name="T45" fmla="*/ 894 h 3086"/>
              <a:gd name="T46" fmla="*/ 857 w 2831"/>
              <a:gd name="T47" fmla="*/ 786 h 3086"/>
              <a:gd name="T48" fmla="*/ 952 w 2831"/>
              <a:gd name="T49" fmla="*/ 684 h 3086"/>
              <a:gd name="T50" fmla="*/ 994 w 2831"/>
              <a:gd name="T51" fmla="*/ 491 h 3086"/>
              <a:gd name="T52" fmla="*/ 971 w 2831"/>
              <a:gd name="T53" fmla="*/ 392 h 3086"/>
              <a:gd name="T54" fmla="*/ 820 w 2831"/>
              <a:gd name="T55" fmla="*/ 281 h 3086"/>
              <a:gd name="T56" fmla="*/ 674 w 2831"/>
              <a:gd name="T57" fmla="*/ 86 h 3086"/>
              <a:gd name="T58" fmla="*/ 1706 w 2831"/>
              <a:gd name="T59" fmla="*/ 8 h 3086"/>
              <a:gd name="T60" fmla="*/ 2470 w 2831"/>
              <a:gd name="T61" fmla="*/ 0 h 3086"/>
              <a:gd name="T62" fmla="*/ 2609 w 2831"/>
              <a:gd name="T63" fmla="*/ 18 h 3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31" h="3086">
                <a:moveTo>
                  <a:pt x="2609" y="18"/>
                </a:moveTo>
                <a:lnTo>
                  <a:pt x="2657" y="96"/>
                </a:lnTo>
                <a:lnTo>
                  <a:pt x="2623" y="230"/>
                </a:lnTo>
                <a:lnTo>
                  <a:pt x="2635" y="310"/>
                </a:lnTo>
                <a:lnTo>
                  <a:pt x="2690" y="396"/>
                </a:lnTo>
                <a:lnTo>
                  <a:pt x="2737" y="485"/>
                </a:lnTo>
                <a:lnTo>
                  <a:pt x="2783" y="672"/>
                </a:lnTo>
                <a:lnTo>
                  <a:pt x="2830" y="743"/>
                </a:lnTo>
                <a:lnTo>
                  <a:pt x="2822" y="822"/>
                </a:lnTo>
                <a:lnTo>
                  <a:pt x="2826" y="1693"/>
                </a:lnTo>
                <a:lnTo>
                  <a:pt x="2825" y="3082"/>
                </a:lnTo>
                <a:lnTo>
                  <a:pt x="505" y="3085"/>
                </a:lnTo>
                <a:lnTo>
                  <a:pt x="430" y="2956"/>
                </a:lnTo>
                <a:lnTo>
                  <a:pt x="367" y="2812"/>
                </a:lnTo>
                <a:lnTo>
                  <a:pt x="286" y="2726"/>
                </a:lnTo>
                <a:lnTo>
                  <a:pt x="106" y="2577"/>
                </a:lnTo>
                <a:lnTo>
                  <a:pt x="112" y="2531"/>
                </a:lnTo>
                <a:lnTo>
                  <a:pt x="84" y="2506"/>
                </a:lnTo>
                <a:lnTo>
                  <a:pt x="49" y="2473"/>
                </a:lnTo>
                <a:lnTo>
                  <a:pt x="57" y="2385"/>
                </a:lnTo>
                <a:lnTo>
                  <a:pt x="36" y="2348"/>
                </a:lnTo>
                <a:lnTo>
                  <a:pt x="35" y="2311"/>
                </a:lnTo>
                <a:lnTo>
                  <a:pt x="0" y="2241"/>
                </a:lnTo>
                <a:lnTo>
                  <a:pt x="7" y="2116"/>
                </a:lnTo>
                <a:lnTo>
                  <a:pt x="23" y="2028"/>
                </a:lnTo>
                <a:lnTo>
                  <a:pt x="102" y="1964"/>
                </a:lnTo>
                <a:lnTo>
                  <a:pt x="118" y="1873"/>
                </a:lnTo>
                <a:lnTo>
                  <a:pt x="100" y="1794"/>
                </a:lnTo>
                <a:lnTo>
                  <a:pt x="170" y="1705"/>
                </a:lnTo>
                <a:lnTo>
                  <a:pt x="290" y="1665"/>
                </a:lnTo>
                <a:lnTo>
                  <a:pt x="326" y="1605"/>
                </a:lnTo>
                <a:lnTo>
                  <a:pt x="326" y="1568"/>
                </a:lnTo>
                <a:lnTo>
                  <a:pt x="413" y="1451"/>
                </a:lnTo>
                <a:lnTo>
                  <a:pt x="430" y="1344"/>
                </a:lnTo>
                <a:lnTo>
                  <a:pt x="410" y="1273"/>
                </a:lnTo>
                <a:lnTo>
                  <a:pt x="340" y="1240"/>
                </a:lnTo>
                <a:lnTo>
                  <a:pt x="319" y="1177"/>
                </a:lnTo>
                <a:lnTo>
                  <a:pt x="338" y="1115"/>
                </a:lnTo>
                <a:lnTo>
                  <a:pt x="325" y="1072"/>
                </a:lnTo>
                <a:lnTo>
                  <a:pt x="362" y="1019"/>
                </a:lnTo>
                <a:lnTo>
                  <a:pt x="450" y="997"/>
                </a:lnTo>
                <a:lnTo>
                  <a:pt x="483" y="971"/>
                </a:lnTo>
                <a:lnTo>
                  <a:pt x="636" y="968"/>
                </a:lnTo>
                <a:lnTo>
                  <a:pt x="706" y="947"/>
                </a:lnTo>
                <a:lnTo>
                  <a:pt x="722" y="921"/>
                </a:lnTo>
                <a:lnTo>
                  <a:pt x="805" y="894"/>
                </a:lnTo>
                <a:lnTo>
                  <a:pt x="858" y="848"/>
                </a:lnTo>
                <a:lnTo>
                  <a:pt x="857" y="786"/>
                </a:lnTo>
                <a:lnTo>
                  <a:pt x="864" y="740"/>
                </a:lnTo>
                <a:lnTo>
                  <a:pt x="952" y="684"/>
                </a:lnTo>
                <a:lnTo>
                  <a:pt x="987" y="605"/>
                </a:lnTo>
                <a:lnTo>
                  <a:pt x="994" y="491"/>
                </a:lnTo>
                <a:lnTo>
                  <a:pt x="973" y="458"/>
                </a:lnTo>
                <a:lnTo>
                  <a:pt x="971" y="392"/>
                </a:lnTo>
                <a:lnTo>
                  <a:pt x="891" y="331"/>
                </a:lnTo>
                <a:lnTo>
                  <a:pt x="820" y="281"/>
                </a:lnTo>
                <a:lnTo>
                  <a:pt x="792" y="163"/>
                </a:lnTo>
                <a:lnTo>
                  <a:pt x="674" y="86"/>
                </a:lnTo>
                <a:lnTo>
                  <a:pt x="645" y="7"/>
                </a:lnTo>
                <a:lnTo>
                  <a:pt x="1706" y="8"/>
                </a:lnTo>
                <a:lnTo>
                  <a:pt x="1774" y="7"/>
                </a:lnTo>
                <a:lnTo>
                  <a:pt x="2470" y="0"/>
                </a:lnTo>
                <a:lnTo>
                  <a:pt x="2609" y="9"/>
                </a:lnTo>
                <a:lnTo>
                  <a:pt x="2609" y="18"/>
                </a:lnTo>
              </a:path>
            </a:pathLst>
          </a:custGeom>
          <a:gradFill rotWithShape="0">
            <a:gsLst>
              <a:gs pos="0">
                <a:srgbClr val="B2B2B2">
                  <a:gamma/>
                  <a:shade val="75686"/>
                  <a:invGamma/>
                </a:srgbClr>
              </a:gs>
              <a:gs pos="50000">
                <a:srgbClr val="B2B2B2"/>
              </a:gs>
              <a:gs pos="100000">
                <a:srgbClr val="B2B2B2">
                  <a:gamma/>
                  <a:shade val="75686"/>
                  <a:invGamma/>
                </a:srgbClr>
              </a:gs>
            </a:gsLst>
            <a:lin ang="2700000" scaled="1"/>
          </a:gradFill>
          <a:ln>
            <a:noFill/>
          </a:ln>
          <a:effectLst>
            <a:outerShdw dist="107763" dir="8100000" algn="ctr" rotWithShape="0">
              <a:srgbClr val="777777"/>
            </a:outerShdw>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Lst>
        </p:spPr>
        <p:txBody>
          <a:bodyPr lIns="101882" tIns="50941" rIns="101882" bIns="50941"/>
          <a:lstStyle/>
          <a:p>
            <a:endParaRPr lang="en-US"/>
          </a:p>
        </p:txBody>
      </p:sp>
      <p:sp>
        <p:nvSpPr>
          <p:cNvPr id="74758" name="Freeform 6"/>
          <p:cNvSpPr>
            <a:spLocks/>
          </p:cNvSpPr>
          <p:nvPr/>
        </p:nvSpPr>
        <p:spPr bwMode="blackWhite">
          <a:xfrm>
            <a:off x="4810917" y="3714116"/>
            <a:ext cx="899319" cy="2752725"/>
          </a:xfrm>
          <a:custGeom>
            <a:avLst/>
            <a:gdLst>
              <a:gd name="T0" fmla="*/ 408 w 515"/>
              <a:gd name="T1" fmla="*/ 21 h 1530"/>
              <a:gd name="T2" fmla="*/ 514 w 515"/>
              <a:gd name="T3" fmla="*/ 0 h 1530"/>
              <a:gd name="T4" fmla="*/ 510 w 515"/>
              <a:gd name="T5" fmla="*/ 297 h 1530"/>
              <a:gd name="T6" fmla="*/ 449 w 515"/>
              <a:gd name="T7" fmla="*/ 298 h 1530"/>
              <a:gd name="T8" fmla="*/ 443 w 515"/>
              <a:gd name="T9" fmla="*/ 458 h 1530"/>
              <a:gd name="T10" fmla="*/ 291 w 515"/>
              <a:gd name="T11" fmla="*/ 467 h 1530"/>
              <a:gd name="T12" fmla="*/ 293 w 515"/>
              <a:gd name="T13" fmla="*/ 530 h 1530"/>
              <a:gd name="T14" fmla="*/ 240 w 515"/>
              <a:gd name="T15" fmla="*/ 531 h 1530"/>
              <a:gd name="T16" fmla="*/ 236 w 515"/>
              <a:gd name="T17" fmla="*/ 780 h 1530"/>
              <a:gd name="T18" fmla="*/ 289 w 515"/>
              <a:gd name="T19" fmla="*/ 779 h 1530"/>
              <a:gd name="T20" fmla="*/ 287 w 515"/>
              <a:gd name="T21" fmla="*/ 1170 h 1530"/>
              <a:gd name="T22" fmla="*/ 439 w 515"/>
              <a:gd name="T23" fmla="*/ 1172 h 1530"/>
              <a:gd name="T24" fmla="*/ 440 w 515"/>
              <a:gd name="T25" fmla="*/ 1238 h 1530"/>
              <a:gd name="T26" fmla="*/ 493 w 515"/>
              <a:gd name="T27" fmla="*/ 1237 h 1530"/>
              <a:gd name="T28" fmla="*/ 426 w 515"/>
              <a:gd name="T29" fmla="*/ 1529 h 1530"/>
              <a:gd name="T30" fmla="*/ 365 w 515"/>
              <a:gd name="T31" fmla="*/ 1392 h 1530"/>
              <a:gd name="T32" fmla="*/ 283 w 515"/>
              <a:gd name="T33" fmla="*/ 1294 h 1530"/>
              <a:gd name="T34" fmla="*/ 93 w 515"/>
              <a:gd name="T35" fmla="*/ 1140 h 1530"/>
              <a:gd name="T36" fmla="*/ 111 w 515"/>
              <a:gd name="T37" fmla="*/ 1099 h 1530"/>
              <a:gd name="T38" fmla="*/ 75 w 515"/>
              <a:gd name="T39" fmla="*/ 1066 h 1530"/>
              <a:gd name="T40" fmla="*/ 182 w 515"/>
              <a:gd name="T41" fmla="*/ 1064 h 1530"/>
              <a:gd name="T42" fmla="*/ 181 w 515"/>
              <a:gd name="T43" fmla="*/ 1047 h 1530"/>
              <a:gd name="T44" fmla="*/ 223 w 515"/>
              <a:gd name="T45" fmla="*/ 1030 h 1530"/>
              <a:gd name="T46" fmla="*/ 222 w 515"/>
              <a:gd name="T47" fmla="*/ 951 h 1530"/>
              <a:gd name="T48" fmla="*/ 192 w 515"/>
              <a:gd name="T49" fmla="*/ 930 h 1530"/>
              <a:gd name="T50" fmla="*/ 192 w 515"/>
              <a:gd name="T51" fmla="*/ 894 h 1530"/>
              <a:gd name="T52" fmla="*/ 157 w 515"/>
              <a:gd name="T53" fmla="*/ 873 h 1530"/>
              <a:gd name="T54" fmla="*/ 141 w 515"/>
              <a:gd name="T55" fmla="*/ 852 h 1530"/>
              <a:gd name="T56" fmla="*/ 79 w 515"/>
              <a:gd name="T57" fmla="*/ 853 h 1530"/>
              <a:gd name="T58" fmla="*/ 72 w 515"/>
              <a:gd name="T59" fmla="*/ 879 h 1530"/>
              <a:gd name="T60" fmla="*/ 20 w 515"/>
              <a:gd name="T61" fmla="*/ 863 h 1530"/>
              <a:gd name="T62" fmla="*/ 0 w 515"/>
              <a:gd name="T63" fmla="*/ 809 h 1530"/>
              <a:gd name="T64" fmla="*/ 7 w 515"/>
              <a:gd name="T65" fmla="*/ 710 h 1530"/>
              <a:gd name="T66" fmla="*/ 18 w 515"/>
              <a:gd name="T67" fmla="*/ 731 h 1530"/>
              <a:gd name="T68" fmla="*/ 16 w 515"/>
              <a:gd name="T69" fmla="*/ 597 h 1530"/>
              <a:gd name="T70" fmla="*/ 102 w 515"/>
              <a:gd name="T71" fmla="*/ 542 h 1530"/>
              <a:gd name="T72" fmla="*/ 100 w 515"/>
              <a:gd name="T73" fmla="*/ 470 h 1530"/>
              <a:gd name="T74" fmla="*/ 126 w 515"/>
              <a:gd name="T75" fmla="*/ 429 h 1530"/>
              <a:gd name="T76" fmla="*/ 99 w 515"/>
              <a:gd name="T77" fmla="*/ 372 h 1530"/>
              <a:gd name="T78" fmla="*/ 132 w 515"/>
              <a:gd name="T79" fmla="*/ 304 h 1530"/>
              <a:gd name="T80" fmla="*/ 168 w 515"/>
              <a:gd name="T81" fmla="*/ 284 h 1530"/>
              <a:gd name="T82" fmla="*/ 227 w 515"/>
              <a:gd name="T83" fmla="*/ 262 h 1530"/>
              <a:gd name="T84" fmla="*/ 279 w 515"/>
              <a:gd name="T85" fmla="*/ 236 h 1530"/>
              <a:gd name="T86" fmla="*/ 305 w 515"/>
              <a:gd name="T87" fmla="*/ 148 h 1530"/>
              <a:gd name="T88" fmla="*/ 400 w 515"/>
              <a:gd name="T89" fmla="*/ 14 h 1530"/>
              <a:gd name="T90" fmla="*/ 408 w 515"/>
              <a:gd name="T91" fmla="*/ 21 h 1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5" h="1530">
                <a:moveTo>
                  <a:pt x="408" y="21"/>
                </a:moveTo>
                <a:lnTo>
                  <a:pt x="514" y="0"/>
                </a:lnTo>
                <a:lnTo>
                  <a:pt x="510" y="297"/>
                </a:lnTo>
                <a:lnTo>
                  <a:pt x="449" y="298"/>
                </a:lnTo>
                <a:lnTo>
                  <a:pt x="443" y="458"/>
                </a:lnTo>
                <a:lnTo>
                  <a:pt x="291" y="467"/>
                </a:lnTo>
                <a:lnTo>
                  <a:pt x="293" y="530"/>
                </a:lnTo>
                <a:lnTo>
                  <a:pt x="240" y="531"/>
                </a:lnTo>
                <a:lnTo>
                  <a:pt x="236" y="780"/>
                </a:lnTo>
                <a:lnTo>
                  <a:pt x="289" y="779"/>
                </a:lnTo>
                <a:lnTo>
                  <a:pt x="287" y="1170"/>
                </a:lnTo>
                <a:lnTo>
                  <a:pt x="439" y="1172"/>
                </a:lnTo>
                <a:lnTo>
                  <a:pt x="440" y="1238"/>
                </a:lnTo>
                <a:lnTo>
                  <a:pt x="493" y="1237"/>
                </a:lnTo>
                <a:lnTo>
                  <a:pt x="426" y="1529"/>
                </a:lnTo>
                <a:lnTo>
                  <a:pt x="365" y="1392"/>
                </a:lnTo>
                <a:lnTo>
                  <a:pt x="283" y="1294"/>
                </a:lnTo>
                <a:lnTo>
                  <a:pt x="93" y="1140"/>
                </a:lnTo>
                <a:lnTo>
                  <a:pt x="111" y="1099"/>
                </a:lnTo>
                <a:lnTo>
                  <a:pt x="75" y="1066"/>
                </a:lnTo>
                <a:lnTo>
                  <a:pt x="182" y="1064"/>
                </a:lnTo>
                <a:lnTo>
                  <a:pt x="181" y="1047"/>
                </a:lnTo>
                <a:lnTo>
                  <a:pt x="223" y="1030"/>
                </a:lnTo>
                <a:lnTo>
                  <a:pt x="222" y="951"/>
                </a:lnTo>
                <a:lnTo>
                  <a:pt x="192" y="930"/>
                </a:lnTo>
                <a:lnTo>
                  <a:pt x="192" y="894"/>
                </a:lnTo>
                <a:lnTo>
                  <a:pt x="157" y="873"/>
                </a:lnTo>
                <a:lnTo>
                  <a:pt x="141" y="852"/>
                </a:lnTo>
                <a:lnTo>
                  <a:pt x="79" y="853"/>
                </a:lnTo>
                <a:lnTo>
                  <a:pt x="72" y="879"/>
                </a:lnTo>
                <a:lnTo>
                  <a:pt x="20" y="863"/>
                </a:lnTo>
                <a:lnTo>
                  <a:pt x="0" y="809"/>
                </a:lnTo>
                <a:lnTo>
                  <a:pt x="7" y="710"/>
                </a:lnTo>
                <a:lnTo>
                  <a:pt x="18" y="731"/>
                </a:lnTo>
                <a:lnTo>
                  <a:pt x="16" y="597"/>
                </a:lnTo>
                <a:lnTo>
                  <a:pt x="102" y="542"/>
                </a:lnTo>
                <a:lnTo>
                  <a:pt x="100" y="470"/>
                </a:lnTo>
                <a:lnTo>
                  <a:pt x="126" y="429"/>
                </a:lnTo>
                <a:lnTo>
                  <a:pt x="99" y="372"/>
                </a:lnTo>
                <a:lnTo>
                  <a:pt x="132" y="304"/>
                </a:lnTo>
                <a:lnTo>
                  <a:pt x="168" y="284"/>
                </a:lnTo>
                <a:lnTo>
                  <a:pt x="227" y="262"/>
                </a:lnTo>
                <a:lnTo>
                  <a:pt x="279" y="236"/>
                </a:lnTo>
                <a:lnTo>
                  <a:pt x="305" y="148"/>
                </a:lnTo>
                <a:lnTo>
                  <a:pt x="400" y="14"/>
                </a:lnTo>
                <a:lnTo>
                  <a:pt x="408" y="21"/>
                </a:lnTo>
              </a:path>
            </a:pathLst>
          </a:custGeom>
          <a:solidFill>
            <a:srgbClr val="FFCC00"/>
          </a:solidFill>
          <a:ln>
            <a:noFill/>
          </a:ln>
          <a:effectLst>
            <a:outerShdw dist="107763" dir="8100000" algn="ctr" rotWithShape="0">
              <a:srgbClr val="BE8C00"/>
            </a:outerShdw>
          </a:effectLst>
          <a:extLst>
            <a:ext uri="{91240B29-F687-4F45-9708-019B960494DF}">
              <a14:hiddenLine xmlns:a14="http://schemas.microsoft.com/office/drawing/2010/main" w="12700" cap="rnd" cmpd="sng">
                <a:solidFill>
                  <a:schemeClr val="tx2"/>
                </a:solidFill>
                <a:prstDash val="solid"/>
                <a:round/>
                <a:headEnd type="none" w="med" len="med"/>
                <a:tailEnd type="none" w="med" len="med"/>
              </a14:hiddenLine>
            </a:ext>
          </a:extLst>
        </p:spPr>
        <p:txBody>
          <a:bodyPr lIns="101882" tIns="50941" rIns="101882" bIns="50941"/>
          <a:lstStyle/>
          <a:p>
            <a:endParaRPr lang="en-US"/>
          </a:p>
        </p:txBody>
      </p:sp>
      <p:sp>
        <p:nvSpPr>
          <p:cNvPr id="74759" name="Freeform 7"/>
          <p:cNvSpPr>
            <a:spLocks/>
          </p:cNvSpPr>
          <p:nvPr/>
        </p:nvSpPr>
        <p:spPr bwMode="blackWhite">
          <a:xfrm>
            <a:off x="5840414" y="1187346"/>
            <a:ext cx="3799840" cy="3835823"/>
          </a:xfrm>
          <a:custGeom>
            <a:avLst/>
            <a:gdLst>
              <a:gd name="T0" fmla="*/ 1826 w 2176"/>
              <a:gd name="T1" fmla="*/ 168 h 2132"/>
              <a:gd name="T2" fmla="*/ 1787 w 2176"/>
              <a:gd name="T3" fmla="*/ 226 h 2132"/>
              <a:gd name="T4" fmla="*/ 1818 w 2176"/>
              <a:gd name="T5" fmla="*/ 292 h 2132"/>
              <a:gd name="T6" fmla="*/ 1872 w 2176"/>
              <a:gd name="T7" fmla="*/ 333 h 2132"/>
              <a:gd name="T8" fmla="*/ 2043 w 2176"/>
              <a:gd name="T9" fmla="*/ 401 h 2132"/>
              <a:gd name="T10" fmla="*/ 1990 w 2176"/>
              <a:gd name="T11" fmla="*/ 510 h 2132"/>
              <a:gd name="T12" fmla="*/ 1945 w 2176"/>
              <a:gd name="T13" fmla="*/ 547 h 2132"/>
              <a:gd name="T14" fmla="*/ 1892 w 2176"/>
              <a:gd name="T15" fmla="*/ 512 h 2132"/>
              <a:gd name="T16" fmla="*/ 1980 w 2176"/>
              <a:gd name="T17" fmla="*/ 575 h 2132"/>
              <a:gd name="T18" fmla="*/ 2007 w 2176"/>
              <a:gd name="T19" fmla="*/ 643 h 2132"/>
              <a:gd name="T20" fmla="*/ 1982 w 2176"/>
              <a:gd name="T21" fmla="*/ 705 h 2132"/>
              <a:gd name="T22" fmla="*/ 2041 w 2176"/>
              <a:gd name="T23" fmla="*/ 747 h 2132"/>
              <a:gd name="T24" fmla="*/ 2005 w 2176"/>
              <a:gd name="T25" fmla="*/ 787 h 2132"/>
              <a:gd name="T26" fmla="*/ 2056 w 2176"/>
              <a:gd name="T27" fmla="*/ 828 h 2132"/>
              <a:gd name="T28" fmla="*/ 2171 w 2176"/>
              <a:gd name="T29" fmla="*/ 1705 h 2132"/>
              <a:gd name="T30" fmla="*/ 2007 w 2176"/>
              <a:gd name="T31" fmla="*/ 2127 h 2132"/>
              <a:gd name="T32" fmla="*/ 1244 w 2176"/>
              <a:gd name="T33" fmla="*/ 2015 h 2132"/>
              <a:gd name="T34" fmla="*/ 1046 w 2176"/>
              <a:gd name="T35" fmla="*/ 1923 h 2132"/>
              <a:gd name="T36" fmla="*/ 856 w 2176"/>
              <a:gd name="T37" fmla="*/ 1747 h 2132"/>
              <a:gd name="T38" fmla="*/ 1019 w 2176"/>
              <a:gd name="T39" fmla="*/ 1478 h 2132"/>
              <a:gd name="T40" fmla="*/ 1097 w 2176"/>
              <a:gd name="T41" fmla="*/ 1288 h 2132"/>
              <a:gd name="T42" fmla="*/ 1089 w 2176"/>
              <a:gd name="T43" fmla="*/ 1228 h 2132"/>
              <a:gd name="T44" fmla="*/ 1186 w 2176"/>
              <a:gd name="T45" fmla="*/ 1147 h 2132"/>
              <a:gd name="T46" fmla="*/ 1165 w 2176"/>
              <a:gd name="T47" fmla="*/ 1068 h 2132"/>
              <a:gd name="T48" fmla="*/ 1018 w 2176"/>
              <a:gd name="T49" fmla="*/ 971 h 2132"/>
              <a:gd name="T50" fmla="*/ 976 w 2176"/>
              <a:gd name="T51" fmla="*/ 930 h 2132"/>
              <a:gd name="T52" fmla="*/ 827 w 2176"/>
              <a:gd name="T53" fmla="*/ 1064 h 2132"/>
              <a:gd name="T54" fmla="*/ 862 w 2176"/>
              <a:gd name="T55" fmla="*/ 1125 h 2132"/>
              <a:gd name="T56" fmla="*/ 821 w 2176"/>
              <a:gd name="T57" fmla="*/ 1179 h 2132"/>
              <a:gd name="T58" fmla="*/ 863 w 2176"/>
              <a:gd name="T59" fmla="*/ 1204 h 2132"/>
              <a:gd name="T60" fmla="*/ 741 w 2176"/>
              <a:gd name="T61" fmla="*/ 1127 h 2132"/>
              <a:gd name="T62" fmla="*/ 763 w 2176"/>
              <a:gd name="T63" fmla="*/ 975 h 2132"/>
              <a:gd name="T64" fmla="*/ 648 w 2176"/>
              <a:gd name="T65" fmla="*/ 1014 h 2132"/>
              <a:gd name="T66" fmla="*/ 382 w 2176"/>
              <a:gd name="T67" fmla="*/ 1072 h 2132"/>
              <a:gd name="T68" fmla="*/ 310 w 2176"/>
              <a:gd name="T69" fmla="*/ 964 h 2132"/>
              <a:gd name="T70" fmla="*/ 450 w 2176"/>
              <a:gd name="T71" fmla="*/ 820 h 2132"/>
              <a:gd name="T72" fmla="*/ 465 w 2176"/>
              <a:gd name="T73" fmla="*/ 749 h 2132"/>
              <a:gd name="T74" fmla="*/ 450 w 2176"/>
              <a:gd name="T75" fmla="*/ 350 h 2132"/>
              <a:gd name="T76" fmla="*/ 173 w 2176"/>
              <a:gd name="T77" fmla="*/ 294 h 2132"/>
              <a:gd name="T78" fmla="*/ 74 w 2176"/>
              <a:gd name="T79" fmla="*/ 126 h 2132"/>
              <a:gd name="T80" fmla="*/ 0 w 2176"/>
              <a:gd name="T81" fmla="*/ 20 h 2132"/>
              <a:gd name="T82" fmla="*/ 1069 w 2176"/>
              <a:gd name="T83" fmla="*/ 68 h 2132"/>
              <a:gd name="T84" fmla="*/ 1040 w 2176"/>
              <a:gd name="T85" fmla="*/ 102 h 2132"/>
              <a:gd name="T86" fmla="*/ 1093 w 2176"/>
              <a:gd name="T87" fmla="*/ 71 h 2132"/>
              <a:gd name="T88" fmla="*/ 1122 w 2176"/>
              <a:gd name="T89" fmla="*/ 91 h 2132"/>
              <a:gd name="T90" fmla="*/ 1147 w 2176"/>
              <a:gd name="T91" fmla="*/ 19 h 2132"/>
              <a:gd name="T92" fmla="*/ 1828 w 2176"/>
              <a:gd name="T93" fmla="*/ 15 h 2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76" h="2132">
                <a:moveTo>
                  <a:pt x="1828" y="15"/>
                </a:moveTo>
                <a:lnTo>
                  <a:pt x="1826" y="168"/>
                </a:lnTo>
                <a:lnTo>
                  <a:pt x="1799" y="168"/>
                </a:lnTo>
                <a:lnTo>
                  <a:pt x="1787" y="226"/>
                </a:lnTo>
                <a:lnTo>
                  <a:pt x="1808" y="255"/>
                </a:lnTo>
                <a:lnTo>
                  <a:pt x="1818" y="292"/>
                </a:lnTo>
                <a:lnTo>
                  <a:pt x="1854" y="299"/>
                </a:lnTo>
                <a:lnTo>
                  <a:pt x="1872" y="333"/>
                </a:lnTo>
                <a:lnTo>
                  <a:pt x="1915" y="377"/>
                </a:lnTo>
                <a:lnTo>
                  <a:pt x="2043" y="401"/>
                </a:lnTo>
                <a:lnTo>
                  <a:pt x="2096" y="519"/>
                </a:lnTo>
                <a:lnTo>
                  <a:pt x="1990" y="510"/>
                </a:lnTo>
                <a:lnTo>
                  <a:pt x="2000" y="546"/>
                </a:lnTo>
                <a:lnTo>
                  <a:pt x="1945" y="547"/>
                </a:lnTo>
                <a:lnTo>
                  <a:pt x="1945" y="511"/>
                </a:lnTo>
                <a:lnTo>
                  <a:pt x="1892" y="512"/>
                </a:lnTo>
                <a:lnTo>
                  <a:pt x="1902" y="576"/>
                </a:lnTo>
                <a:lnTo>
                  <a:pt x="1980" y="575"/>
                </a:lnTo>
                <a:lnTo>
                  <a:pt x="1981" y="643"/>
                </a:lnTo>
                <a:lnTo>
                  <a:pt x="2007" y="643"/>
                </a:lnTo>
                <a:lnTo>
                  <a:pt x="2008" y="688"/>
                </a:lnTo>
                <a:lnTo>
                  <a:pt x="1982" y="705"/>
                </a:lnTo>
                <a:lnTo>
                  <a:pt x="2004" y="748"/>
                </a:lnTo>
                <a:lnTo>
                  <a:pt x="2041" y="747"/>
                </a:lnTo>
                <a:lnTo>
                  <a:pt x="2042" y="786"/>
                </a:lnTo>
                <a:lnTo>
                  <a:pt x="2005" y="787"/>
                </a:lnTo>
                <a:lnTo>
                  <a:pt x="2010" y="801"/>
                </a:lnTo>
                <a:lnTo>
                  <a:pt x="2056" y="828"/>
                </a:lnTo>
                <a:lnTo>
                  <a:pt x="2175" y="843"/>
                </a:lnTo>
                <a:lnTo>
                  <a:pt x="2171" y="1705"/>
                </a:lnTo>
                <a:lnTo>
                  <a:pt x="2020" y="1702"/>
                </a:lnTo>
                <a:lnTo>
                  <a:pt x="2007" y="2127"/>
                </a:lnTo>
                <a:lnTo>
                  <a:pt x="1254" y="2131"/>
                </a:lnTo>
                <a:lnTo>
                  <a:pt x="1244" y="2015"/>
                </a:lnTo>
                <a:lnTo>
                  <a:pt x="1069" y="2011"/>
                </a:lnTo>
                <a:lnTo>
                  <a:pt x="1046" y="1923"/>
                </a:lnTo>
                <a:lnTo>
                  <a:pt x="859" y="1906"/>
                </a:lnTo>
                <a:lnTo>
                  <a:pt x="856" y="1747"/>
                </a:lnTo>
                <a:lnTo>
                  <a:pt x="1018" y="1733"/>
                </a:lnTo>
                <a:lnTo>
                  <a:pt x="1019" y="1478"/>
                </a:lnTo>
                <a:lnTo>
                  <a:pt x="1100" y="1466"/>
                </a:lnTo>
                <a:lnTo>
                  <a:pt x="1097" y="1288"/>
                </a:lnTo>
                <a:lnTo>
                  <a:pt x="1080" y="1281"/>
                </a:lnTo>
                <a:lnTo>
                  <a:pt x="1089" y="1228"/>
                </a:lnTo>
                <a:lnTo>
                  <a:pt x="1187" y="1218"/>
                </a:lnTo>
                <a:lnTo>
                  <a:pt x="1186" y="1147"/>
                </a:lnTo>
                <a:lnTo>
                  <a:pt x="1166" y="1139"/>
                </a:lnTo>
                <a:lnTo>
                  <a:pt x="1165" y="1068"/>
                </a:lnTo>
                <a:lnTo>
                  <a:pt x="1012" y="1050"/>
                </a:lnTo>
                <a:lnTo>
                  <a:pt x="1018" y="971"/>
                </a:lnTo>
                <a:lnTo>
                  <a:pt x="976" y="972"/>
                </a:lnTo>
                <a:lnTo>
                  <a:pt x="976" y="930"/>
                </a:lnTo>
                <a:lnTo>
                  <a:pt x="834" y="932"/>
                </a:lnTo>
                <a:lnTo>
                  <a:pt x="827" y="1064"/>
                </a:lnTo>
                <a:lnTo>
                  <a:pt x="861" y="1053"/>
                </a:lnTo>
                <a:lnTo>
                  <a:pt x="862" y="1125"/>
                </a:lnTo>
                <a:lnTo>
                  <a:pt x="829" y="1153"/>
                </a:lnTo>
                <a:lnTo>
                  <a:pt x="821" y="1179"/>
                </a:lnTo>
                <a:lnTo>
                  <a:pt x="863" y="1179"/>
                </a:lnTo>
                <a:lnTo>
                  <a:pt x="863" y="1204"/>
                </a:lnTo>
                <a:lnTo>
                  <a:pt x="743" y="1215"/>
                </a:lnTo>
                <a:lnTo>
                  <a:pt x="741" y="1127"/>
                </a:lnTo>
                <a:lnTo>
                  <a:pt x="766" y="1120"/>
                </a:lnTo>
                <a:lnTo>
                  <a:pt x="763" y="975"/>
                </a:lnTo>
                <a:lnTo>
                  <a:pt x="647" y="977"/>
                </a:lnTo>
                <a:lnTo>
                  <a:pt x="648" y="1014"/>
                </a:lnTo>
                <a:lnTo>
                  <a:pt x="390" y="1019"/>
                </a:lnTo>
                <a:lnTo>
                  <a:pt x="382" y="1072"/>
                </a:lnTo>
                <a:lnTo>
                  <a:pt x="312" y="1083"/>
                </a:lnTo>
                <a:lnTo>
                  <a:pt x="310" y="964"/>
                </a:lnTo>
                <a:lnTo>
                  <a:pt x="435" y="947"/>
                </a:lnTo>
                <a:lnTo>
                  <a:pt x="450" y="820"/>
                </a:lnTo>
                <a:lnTo>
                  <a:pt x="467" y="820"/>
                </a:lnTo>
                <a:lnTo>
                  <a:pt x="465" y="749"/>
                </a:lnTo>
                <a:lnTo>
                  <a:pt x="448" y="749"/>
                </a:lnTo>
                <a:lnTo>
                  <a:pt x="450" y="350"/>
                </a:lnTo>
                <a:lnTo>
                  <a:pt x="256" y="353"/>
                </a:lnTo>
                <a:lnTo>
                  <a:pt x="173" y="294"/>
                </a:lnTo>
                <a:lnTo>
                  <a:pt x="148" y="197"/>
                </a:lnTo>
                <a:lnTo>
                  <a:pt x="74" y="126"/>
                </a:lnTo>
                <a:lnTo>
                  <a:pt x="29" y="120"/>
                </a:lnTo>
                <a:lnTo>
                  <a:pt x="0" y="20"/>
                </a:lnTo>
                <a:lnTo>
                  <a:pt x="1075" y="2"/>
                </a:lnTo>
                <a:lnTo>
                  <a:pt x="1069" y="68"/>
                </a:lnTo>
                <a:lnTo>
                  <a:pt x="1040" y="81"/>
                </a:lnTo>
                <a:lnTo>
                  <a:pt x="1040" y="102"/>
                </a:lnTo>
                <a:lnTo>
                  <a:pt x="1082" y="102"/>
                </a:lnTo>
                <a:lnTo>
                  <a:pt x="1093" y="71"/>
                </a:lnTo>
                <a:lnTo>
                  <a:pt x="1114" y="71"/>
                </a:lnTo>
                <a:lnTo>
                  <a:pt x="1122" y="91"/>
                </a:lnTo>
                <a:lnTo>
                  <a:pt x="1139" y="91"/>
                </a:lnTo>
                <a:lnTo>
                  <a:pt x="1147" y="19"/>
                </a:lnTo>
                <a:lnTo>
                  <a:pt x="1828" y="0"/>
                </a:lnTo>
                <a:lnTo>
                  <a:pt x="1828" y="15"/>
                </a:lnTo>
              </a:path>
            </a:pathLst>
          </a:custGeom>
          <a:solidFill>
            <a:srgbClr val="FFCC00"/>
          </a:solidFill>
          <a:ln>
            <a:noFill/>
          </a:ln>
          <a:effectLst>
            <a:outerShdw dist="107763" dir="8100000" algn="ctr" rotWithShape="0">
              <a:srgbClr val="BE8C00"/>
            </a:outerShdw>
          </a:effectLst>
          <a:extLst>
            <a:ext uri="{91240B29-F687-4F45-9708-019B960494DF}">
              <a14:hiddenLine xmlns:a14="http://schemas.microsoft.com/office/drawing/2010/main" w="12700" cap="rnd" cmpd="sng">
                <a:solidFill>
                  <a:schemeClr val="tx2"/>
                </a:solidFill>
                <a:prstDash val="solid"/>
                <a:round/>
                <a:headEnd type="none" w="med" len="med"/>
                <a:tailEnd type="none" w="med" len="med"/>
              </a14:hiddenLine>
            </a:ext>
          </a:extLst>
        </p:spPr>
        <p:txBody>
          <a:bodyPr lIns="101882" tIns="50941" rIns="101882" bIns="50941"/>
          <a:lstStyle/>
          <a:p>
            <a:endParaRPr lang="en-US"/>
          </a:p>
        </p:txBody>
      </p:sp>
      <p:grpSp>
        <p:nvGrpSpPr>
          <p:cNvPr id="74760" name="Group 8"/>
          <p:cNvGrpSpPr>
            <a:grpSpLocks/>
          </p:cNvGrpSpPr>
          <p:nvPr/>
        </p:nvGrpSpPr>
        <p:grpSpPr bwMode="auto">
          <a:xfrm>
            <a:off x="6562409" y="1209040"/>
            <a:ext cx="2827179" cy="3564149"/>
            <a:chOff x="3758" y="1020"/>
            <a:chExt cx="1619" cy="1981"/>
          </a:xfrm>
        </p:grpSpPr>
        <p:sp>
          <p:nvSpPr>
            <p:cNvPr id="74761" name="Rectangle 9"/>
            <p:cNvSpPr>
              <a:spLocks noChangeArrowheads="1"/>
            </p:cNvSpPr>
            <p:nvPr/>
          </p:nvSpPr>
          <p:spPr bwMode="auto">
            <a:xfrm>
              <a:off x="4438" y="1020"/>
              <a:ext cx="503"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r">
                <a:lnSpc>
                  <a:spcPct val="75000"/>
                </a:lnSpc>
              </a:pPr>
              <a:r>
                <a:rPr lang="en-US" sz="1600" b="1">
                  <a:latin typeface="Univers" pitchFamily="34" charset="0"/>
                </a:rPr>
                <a:t>Crystal</a:t>
              </a:r>
            </a:p>
            <a:p>
              <a:pPr algn="r">
                <a:lnSpc>
                  <a:spcPct val="75000"/>
                </a:lnSpc>
              </a:pPr>
              <a:r>
                <a:rPr lang="en-US" sz="1600" b="1">
                  <a:latin typeface="Univers" pitchFamily="34" charset="0"/>
                </a:rPr>
                <a:t>Lake</a:t>
              </a:r>
            </a:p>
          </p:txBody>
        </p:sp>
        <p:sp>
          <p:nvSpPr>
            <p:cNvPr id="74762" name="Rectangle 10"/>
            <p:cNvSpPr>
              <a:spLocks noChangeArrowheads="1"/>
            </p:cNvSpPr>
            <p:nvPr/>
          </p:nvSpPr>
          <p:spPr bwMode="auto">
            <a:xfrm>
              <a:off x="3758" y="1086"/>
              <a:ext cx="620"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r">
                <a:lnSpc>
                  <a:spcPct val="75000"/>
                </a:lnSpc>
              </a:pPr>
              <a:r>
                <a:rPr lang="en-US" sz="1600" b="1">
                  <a:latin typeface="Univers" pitchFamily="34" charset="0"/>
                </a:rPr>
                <a:t>Rockford</a:t>
              </a:r>
            </a:p>
          </p:txBody>
        </p:sp>
        <p:sp>
          <p:nvSpPr>
            <p:cNvPr id="74763" name="Rectangle 11"/>
            <p:cNvSpPr>
              <a:spLocks noChangeArrowheads="1"/>
            </p:cNvSpPr>
            <p:nvPr/>
          </p:nvSpPr>
          <p:spPr bwMode="auto">
            <a:xfrm>
              <a:off x="4308" y="1331"/>
              <a:ext cx="822"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r">
                <a:lnSpc>
                  <a:spcPct val="75000"/>
                </a:lnSpc>
              </a:pPr>
              <a:r>
                <a:rPr lang="en-US" sz="1600" b="1">
                  <a:latin typeface="Univers" pitchFamily="34" charset="0"/>
                </a:rPr>
                <a:t>Schaumburg</a:t>
              </a:r>
            </a:p>
          </p:txBody>
        </p:sp>
        <p:sp>
          <p:nvSpPr>
            <p:cNvPr id="74764" name="Rectangle 12"/>
            <p:cNvSpPr>
              <a:spLocks noChangeArrowheads="1"/>
            </p:cNvSpPr>
            <p:nvPr/>
          </p:nvSpPr>
          <p:spPr bwMode="auto">
            <a:xfrm>
              <a:off x="4103" y="1473"/>
              <a:ext cx="509"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r">
                <a:lnSpc>
                  <a:spcPct val="75000"/>
                </a:lnSpc>
              </a:pPr>
              <a:r>
                <a:rPr lang="en-US" sz="1600" b="1" dirty="0">
                  <a:latin typeface="Univers" pitchFamily="34" charset="0"/>
                </a:rPr>
                <a:t>DeKalb</a:t>
              </a:r>
            </a:p>
          </p:txBody>
        </p:sp>
        <p:sp>
          <p:nvSpPr>
            <p:cNvPr id="74765" name="Rectangle 13"/>
            <p:cNvSpPr>
              <a:spLocks noChangeArrowheads="1"/>
            </p:cNvSpPr>
            <p:nvPr/>
          </p:nvSpPr>
          <p:spPr bwMode="auto">
            <a:xfrm>
              <a:off x="4633" y="1572"/>
              <a:ext cx="699"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r">
                <a:lnSpc>
                  <a:spcPct val="75000"/>
                </a:lnSpc>
              </a:pPr>
              <a:r>
                <a:rPr lang="en-US" sz="1600" b="1">
                  <a:latin typeface="Univers" pitchFamily="34" charset="0"/>
                </a:rPr>
                <a:t>Oak Brook</a:t>
              </a:r>
            </a:p>
          </p:txBody>
        </p:sp>
        <p:sp>
          <p:nvSpPr>
            <p:cNvPr id="74766" name="Rectangle 14"/>
            <p:cNvSpPr>
              <a:spLocks noChangeArrowheads="1"/>
            </p:cNvSpPr>
            <p:nvPr/>
          </p:nvSpPr>
          <p:spPr bwMode="auto">
            <a:xfrm>
              <a:off x="4965" y="1901"/>
              <a:ext cx="412"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lnSpc>
                  <a:spcPct val="75000"/>
                </a:lnSpc>
              </a:pPr>
              <a:r>
                <a:rPr lang="en-US" sz="1600" b="1">
                  <a:latin typeface="Univers" pitchFamily="34" charset="0"/>
                </a:rPr>
                <a:t>Joliet</a:t>
              </a:r>
            </a:p>
          </p:txBody>
        </p:sp>
        <p:sp>
          <p:nvSpPr>
            <p:cNvPr id="74767" name="Rectangle 15"/>
            <p:cNvSpPr>
              <a:spLocks noChangeArrowheads="1"/>
            </p:cNvSpPr>
            <p:nvPr/>
          </p:nvSpPr>
          <p:spPr bwMode="auto">
            <a:xfrm>
              <a:off x="4640" y="2219"/>
              <a:ext cx="652"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r">
                <a:lnSpc>
                  <a:spcPct val="75000"/>
                </a:lnSpc>
              </a:pPr>
              <a:r>
                <a:rPr lang="en-US" sz="1600" b="1">
                  <a:latin typeface="Univers" pitchFamily="34" charset="0"/>
                </a:rPr>
                <a:t>Kankakee</a:t>
              </a:r>
            </a:p>
          </p:txBody>
        </p:sp>
        <p:sp>
          <p:nvSpPr>
            <p:cNvPr id="74768" name="Rectangle 16"/>
            <p:cNvSpPr>
              <a:spLocks noChangeArrowheads="1"/>
            </p:cNvSpPr>
            <p:nvPr/>
          </p:nvSpPr>
          <p:spPr bwMode="auto">
            <a:xfrm>
              <a:off x="4433" y="2848"/>
              <a:ext cx="829"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nSpc>
                  <a:spcPct val="75000"/>
                </a:lnSpc>
              </a:pPr>
              <a:r>
                <a:rPr lang="en-US" sz="1600" b="1">
                  <a:latin typeface="Univers" pitchFamily="34" charset="0"/>
                </a:rPr>
                <a:t>Bloomington</a:t>
              </a:r>
            </a:p>
          </p:txBody>
        </p:sp>
        <p:sp>
          <p:nvSpPr>
            <p:cNvPr id="74769" name="Rectangle 17"/>
            <p:cNvSpPr>
              <a:spLocks noChangeArrowheads="1"/>
            </p:cNvSpPr>
            <p:nvPr/>
          </p:nvSpPr>
          <p:spPr bwMode="auto">
            <a:xfrm>
              <a:off x="4476" y="1685"/>
              <a:ext cx="66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r">
                <a:lnSpc>
                  <a:spcPct val="75000"/>
                </a:lnSpc>
              </a:pPr>
              <a:r>
                <a:rPr lang="en-US" sz="1600" b="1">
                  <a:latin typeface="Univers" pitchFamily="34" charset="0"/>
                </a:rPr>
                <a:t>Naperville</a:t>
              </a:r>
            </a:p>
          </p:txBody>
        </p:sp>
      </p:grpSp>
    </p:spTree>
    <p:extLst>
      <p:ext uri="{BB962C8B-B14F-4D97-AF65-F5344CB8AC3E}">
        <p14:creationId xmlns:p14="http://schemas.microsoft.com/office/powerpoint/2010/main" val="3907027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z="4000" b="1" dirty="0">
                <a:solidFill>
                  <a:schemeClr val="accent2"/>
                </a:solidFill>
              </a:rPr>
              <a:t>Non-Performance Charges</a:t>
            </a:r>
          </a:p>
        </p:txBody>
      </p:sp>
      <p:sp>
        <p:nvSpPr>
          <p:cNvPr id="33795" name="Rectangle 3"/>
          <p:cNvSpPr>
            <a:spLocks noGrp="1" noChangeArrowheads="1"/>
          </p:cNvSpPr>
          <p:nvPr>
            <p:ph type="body" idx="1"/>
          </p:nvPr>
        </p:nvSpPr>
        <p:spPr>
          <a:xfrm>
            <a:off x="754380" y="1400175"/>
            <a:ext cx="8968740" cy="5657849"/>
          </a:xfrm>
        </p:spPr>
        <p:txBody>
          <a:bodyPr/>
          <a:lstStyle/>
          <a:p>
            <a:pPr>
              <a:lnSpc>
                <a:spcPct val="80000"/>
              </a:lnSpc>
              <a:spcBef>
                <a:spcPts val="600"/>
              </a:spcBef>
              <a:spcAft>
                <a:spcPts val="600"/>
              </a:spcAft>
              <a:buFont typeface="Wingdings" panose="05000000000000000000" pitchFamily="2" charset="2"/>
              <a:buChar char="§"/>
            </a:pPr>
            <a:r>
              <a:rPr lang="en-US" sz="2200" dirty="0"/>
              <a:t>Daily Non-Performance Charges</a:t>
            </a:r>
          </a:p>
          <a:p>
            <a:pPr lvl="1">
              <a:lnSpc>
                <a:spcPct val="80000"/>
              </a:lnSpc>
              <a:spcBef>
                <a:spcPts val="600"/>
              </a:spcBef>
              <a:spcAft>
                <a:spcPts val="600"/>
              </a:spcAft>
            </a:pPr>
            <a:r>
              <a:rPr lang="en-US" dirty="0"/>
              <a:t>Under deliveries below the daily delivery range are sold to supplier at 110% of the high price for gas</a:t>
            </a:r>
          </a:p>
          <a:p>
            <a:pPr lvl="1">
              <a:lnSpc>
                <a:spcPct val="80000"/>
              </a:lnSpc>
              <a:spcBef>
                <a:spcPts val="600"/>
              </a:spcBef>
              <a:spcAft>
                <a:spcPts val="600"/>
              </a:spcAft>
            </a:pPr>
            <a:r>
              <a:rPr lang="en-US" dirty="0"/>
              <a:t>Over deliveries above the daily delivery range are bought from supplier at 90% of the low price for gas</a:t>
            </a:r>
          </a:p>
          <a:p>
            <a:pPr>
              <a:lnSpc>
                <a:spcPct val="80000"/>
              </a:lnSpc>
              <a:spcBef>
                <a:spcPts val="600"/>
              </a:spcBef>
              <a:spcAft>
                <a:spcPts val="600"/>
              </a:spcAft>
              <a:buFont typeface="Wingdings" panose="05000000000000000000" pitchFamily="2" charset="2"/>
              <a:buChar char="§"/>
            </a:pPr>
            <a:r>
              <a:rPr lang="en-US" sz="2200" dirty="0"/>
              <a:t>Month-End Non-Performance Charges</a:t>
            </a:r>
          </a:p>
          <a:p>
            <a:pPr lvl="1">
              <a:lnSpc>
                <a:spcPct val="80000"/>
              </a:lnSpc>
              <a:spcBef>
                <a:spcPts val="600"/>
              </a:spcBef>
              <a:spcAft>
                <a:spcPts val="600"/>
              </a:spcAft>
            </a:pPr>
            <a:r>
              <a:rPr lang="en-US" dirty="0"/>
              <a:t>Winter:  $1 for each </a:t>
            </a:r>
            <a:r>
              <a:rPr lang="en-US" dirty="0" err="1"/>
              <a:t>therm</a:t>
            </a:r>
            <a:r>
              <a:rPr lang="en-US" dirty="0"/>
              <a:t> exceeding +5% of group’s total adjusted estimated daily use for the month </a:t>
            </a:r>
          </a:p>
          <a:p>
            <a:pPr lvl="1">
              <a:lnSpc>
                <a:spcPct val="80000"/>
              </a:lnSpc>
              <a:spcBef>
                <a:spcPts val="600"/>
              </a:spcBef>
              <a:spcAft>
                <a:spcPts val="600"/>
              </a:spcAft>
            </a:pPr>
            <a:r>
              <a:rPr lang="en-US" dirty="0"/>
              <a:t>Summer: $1 for each </a:t>
            </a:r>
            <a:r>
              <a:rPr lang="en-US" dirty="0" err="1"/>
              <a:t>therm</a:t>
            </a:r>
            <a:r>
              <a:rPr lang="en-US" dirty="0"/>
              <a:t> less than -5% of group’s total adjusted estimated use for the month</a:t>
            </a:r>
          </a:p>
          <a:p>
            <a:pPr>
              <a:lnSpc>
                <a:spcPct val="80000"/>
              </a:lnSpc>
              <a:spcBef>
                <a:spcPts val="600"/>
              </a:spcBef>
              <a:spcAft>
                <a:spcPts val="600"/>
              </a:spcAft>
              <a:buFont typeface="Wingdings" panose="05000000000000000000" pitchFamily="2" charset="2"/>
              <a:buChar char="§"/>
            </a:pPr>
            <a:r>
              <a:rPr lang="en-US" sz="2200" dirty="0"/>
              <a:t>Critical Day Non-Performance Charges</a:t>
            </a:r>
          </a:p>
          <a:p>
            <a:pPr lvl="1">
              <a:lnSpc>
                <a:spcPct val="80000"/>
              </a:lnSpc>
              <a:spcBef>
                <a:spcPts val="600"/>
              </a:spcBef>
              <a:spcAft>
                <a:spcPts val="600"/>
              </a:spcAft>
            </a:pPr>
            <a:r>
              <a:rPr lang="en-US" dirty="0"/>
              <a:t>Under deliveries are sold to supplier at sum of $6 per </a:t>
            </a:r>
            <a:r>
              <a:rPr lang="en-US" dirty="0" err="1"/>
              <a:t>therm</a:t>
            </a:r>
            <a:r>
              <a:rPr lang="en-US" dirty="0"/>
              <a:t> plus the higher of the GSC or the Market Price</a:t>
            </a:r>
          </a:p>
          <a:p>
            <a:pPr>
              <a:lnSpc>
                <a:spcPct val="80000"/>
              </a:lnSpc>
              <a:spcBef>
                <a:spcPts val="600"/>
              </a:spcBef>
              <a:spcAft>
                <a:spcPts val="600"/>
              </a:spcAft>
              <a:buFont typeface="Wingdings" panose="05000000000000000000" pitchFamily="2" charset="2"/>
              <a:buChar char="§"/>
            </a:pPr>
            <a:r>
              <a:rPr lang="en-US" sz="2200" dirty="0"/>
              <a:t>OFO Non-Performance Charges</a:t>
            </a:r>
          </a:p>
          <a:p>
            <a:pPr lvl="1">
              <a:lnSpc>
                <a:spcPct val="80000"/>
              </a:lnSpc>
              <a:spcBef>
                <a:spcPts val="600"/>
              </a:spcBef>
              <a:spcAft>
                <a:spcPts val="600"/>
              </a:spcAft>
            </a:pPr>
            <a:r>
              <a:rPr lang="en-US" dirty="0"/>
              <a:t>Under deliveries are sold to supplier at 200% of the high price for gas</a:t>
            </a:r>
          </a:p>
          <a:p>
            <a:pPr lvl="1">
              <a:lnSpc>
                <a:spcPct val="80000"/>
              </a:lnSpc>
              <a:spcBef>
                <a:spcPts val="600"/>
              </a:spcBef>
              <a:spcAft>
                <a:spcPts val="600"/>
              </a:spcAft>
            </a:pPr>
            <a:r>
              <a:rPr lang="en-US" dirty="0"/>
              <a:t>Over delivers are bought from suppliers at 50% of the low price for gas</a:t>
            </a:r>
          </a:p>
        </p:txBody>
      </p:sp>
    </p:spTree>
    <p:extLst>
      <p:ext uri="{BB962C8B-B14F-4D97-AF65-F5344CB8AC3E}">
        <p14:creationId xmlns:p14="http://schemas.microsoft.com/office/powerpoint/2010/main" val="2854264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z="4000" b="1" dirty="0">
                <a:solidFill>
                  <a:schemeClr val="accent2"/>
                </a:solidFill>
              </a:rPr>
              <a:t>Firm Supply Requirement</a:t>
            </a:r>
          </a:p>
        </p:txBody>
      </p:sp>
      <p:sp>
        <p:nvSpPr>
          <p:cNvPr id="59395" name="Rectangle 3"/>
          <p:cNvSpPr>
            <a:spLocks noGrp="1" noChangeArrowheads="1"/>
          </p:cNvSpPr>
          <p:nvPr>
            <p:ph type="body" idx="1"/>
          </p:nvPr>
        </p:nvSpPr>
        <p:spPr/>
        <p:txBody>
          <a:bodyPr/>
          <a:lstStyle/>
          <a:p>
            <a:pPr>
              <a:spcBef>
                <a:spcPts val="1200"/>
              </a:spcBef>
              <a:spcAft>
                <a:spcPts val="600"/>
              </a:spcAft>
              <a:buFont typeface="Wingdings" panose="05000000000000000000" pitchFamily="2" charset="2"/>
              <a:buChar char="§"/>
            </a:pPr>
            <a:r>
              <a:rPr lang="en-US" sz="2200" dirty="0"/>
              <a:t>Suppliers are required to provide annual proof, by affidavit, of firm supply to the Company’s interconnection with a pipeline sufficient to provide a minimum of 34 percent of the group’s maximum daily contract quantity as of October 1, for the period Nov. 1 through March 31.  </a:t>
            </a:r>
          </a:p>
          <a:p>
            <a:pPr lvl="1">
              <a:spcBef>
                <a:spcPts val="1200"/>
              </a:spcBef>
              <a:spcAft>
                <a:spcPts val="600"/>
              </a:spcAft>
            </a:pPr>
            <a:r>
              <a:rPr lang="en-US" dirty="0"/>
              <a:t>Firm supply requirement will be calculated on Oct. 1 of each year and communicated to the supplier shortly thereafter.</a:t>
            </a:r>
          </a:p>
          <a:p>
            <a:pPr lvl="1">
              <a:spcBef>
                <a:spcPts val="1200"/>
              </a:spcBef>
              <a:spcAft>
                <a:spcPts val="600"/>
              </a:spcAft>
            </a:pPr>
            <a:r>
              <a:rPr lang="en-US" dirty="0"/>
              <a:t>Firm Supply Affidavit is due by Nov. 1 of each year.</a:t>
            </a:r>
          </a:p>
          <a:p>
            <a:pPr>
              <a:spcBef>
                <a:spcPts val="1200"/>
              </a:spcBef>
              <a:spcAft>
                <a:spcPts val="600"/>
              </a:spcAft>
              <a:buFont typeface="Wingdings" panose="05000000000000000000" pitchFamily="2" charset="2"/>
              <a:buChar char="§"/>
            </a:pPr>
            <a:r>
              <a:rPr lang="en-US" sz="2200" dirty="0"/>
              <a:t>If the supplier doesn’t provide the Firm Supply Affidavit by Nov. 1 of each year, the customer will be charged Nicor Gas’ Non-Commodity Gas Cost multiplied by the customer’s usage from November 1 through March 31.</a:t>
            </a:r>
          </a:p>
        </p:txBody>
      </p:sp>
    </p:spTree>
    <p:extLst>
      <p:ext uri="{BB962C8B-B14F-4D97-AF65-F5344CB8AC3E}">
        <p14:creationId xmlns:p14="http://schemas.microsoft.com/office/powerpoint/2010/main" val="1989486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z="4000" b="1" dirty="0">
                <a:solidFill>
                  <a:schemeClr val="accent2"/>
                </a:solidFill>
              </a:rPr>
              <a:t>Nominations</a:t>
            </a:r>
          </a:p>
        </p:txBody>
      </p:sp>
      <p:sp>
        <p:nvSpPr>
          <p:cNvPr id="71683" name="Rectangle 3"/>
          <p:cNvSpPr>
            <a:spLocks noGrp="1" noChangeArrowheads="1"/>
          </p:cNvSpPr>
          <p:nvPr>
            <p:ph type="body" idx="1"/>
          </p:nvPr>
        </p:nvSpPr>
        <p:spPr/>
        <p:txBody>
          <a:bodyPr/>
          <a:lstStyle/>
          <a:p>
            <a:pPr>
              <a:lnSpc>
                <a:spcPct val="85000"/>
              </a:lnSpc>
              <a:spcBef>
                <a:spcPts val="1200"/>
              </a:spcBef>
              <a:spcAft>
                <a:spcPts val="600"/>
              </a:spcAft>
              <a:buFont typeface="Wingdings" panose="05000000000000000000" pitchFamily="2" charset="2"/>
              <a:buChar char="§"/>
            </a:pPr>
            <a:r>
              <a:rPr lang="en-US" sz="2200" dirty="0"/>
              <a:t>The daily nomination file (which gives your Daily Delivery Range) will be posted to a supplier’s web site directory by 8:30 a.m. Central Time every business day.  </a:t>
            </a:r>
          </a:p>
          <a:p>
            <a:pPr>
              <a:lnSpc>
                <a:spcPct val="85000"/>
              </a:lnSpc>
              <a:spcBef>
                <a:spcPts val="1200"/>
              </a:spcBef>
              <a:spcAft>
                <a:spcPts val="600"/>
              </a:spcAft>
              <a:buFont typeface="Wingdings" panose="05000000000000000000" pitchFamily="2" charset="2"/>
              <a:buChar char="§"/>
            </a:pPr>
            <a:r>
              <a:rPr lang="en-US" sz="2200" dirty="0"/>
              <a:t>The daily nomination file name will include the date to help distinguish one day’s file from another.  </a:t>
            </a:r>
          </a:p>
          <a:p>
            <a:pPr>
              <a:lnSpc>
                <a:spcPct val="85000"/>
              </a:lnSpc>
              <a:spcBef>
                <a:spcPts val="1200"/>
              </a:spcBef>
              <a:spcAft>
                <a:spcPts val="600"/>
              </a:spcAft>
              <a:buFont typeface="Wingdings" panose="05000000000000000000" pitchFamily="2" charset="2"/>
              <a:buChar char="§"/>
            </a:pPr>
            <a:r>
              <a:rPr lang="en-US" sz="2200" dirty="0"/>
              <a:t>Supplier must make all nominations electronically by using the Gas Exchange System. </a:t>
            </a:r>
          </a:p>
          <a:p>
            <a:pPr>
              <a:lnSpc>
                <a:spcPct val="85000"/>
              </a:lnSpc>
              <a:spcBef>
                <a:spcPts val="1200"/>
              </a:spcBef>
              <a:spcAft>
                <a:spcPts val="600"/>
              </a:spcAft>
              <a:buFont typeface="Wingdings" panose="05000000000000000000" pitchFamily="2" charset="2"/>
              <a:buChar char="§"/>
            </a:pPr>
            <a:r>
              <a:rPr lang="en-US" sz="2200" dirty="0"/>
              <a:t>On non-critical day weekends or holidays, the appropriate day’s estimate from the most recently received file should be used as the nomination requirement. The requirements will not change from the estimated values unless an Operational Flow Order is called or Critical Day is declared.</a:t>
            </a:r>
            <a:r>
              <a:rPr lang="en-US" sz="2700" dirty="0"/>
              <a:t> </a:t>
            </a:r>
          </a:p>
          <a:p>
            <a:pPr>
              <a:lnSpc>
                <a:spcPct val="85000"/>
              </a:lnSpc>
              <a:spcBef>
                <a:spcPts val="1200"/>
              </a:spcBef>
              <a:spcAft>
                <a:spcPts val="600"/>
              </a:spcAft>
              <a:buFont typeface="Wingdings" panose="05000000000000000000" pitchFamily="2" charset="2"/>
              <a:buChar char="§"/>
            </a:pPr>
            <a:r>
              <a:rPr lang="en-US" sz="2200" dirty="0"/>
              <a:t>If on any given day no nomination file is found, use the appropriate day’s estimate from the most recently received nomination file as the nomination requirement. You should contact the </a:t>
            </a:r>
            <a:r>
              <a:rPr lang="en-US" sz="2200" dirty="0" err="1"/>
              <a:t>Nicor</a:t>
            </a:r>
            <a:r>
              <a:rPr lang="en-US" sz="2200" dirty="0"/>
              <a:t> Gas nomination desk to confirm this at 630-983-4040.  </a:t>
            </a:r>
          </a:p>
          <a:p>
            <a:pPr>
              <a:lnSpc>
                <a:spcPct val="85000"/>
              </a:lnSpc>
              <a:spcBef>
                <a:spcPts val="1200"/>
              </a:spcBef>
              <a:spcAft>
                <a:spcPts val="600"/>
              </a:spcAft>
              <a:buFont typeface="Wingdings" panose="05000000000000000000" pitchFamily="2" charset="2"/>
              <a:buChar char="§"/>
            </a:pPr>
            <a:endParaRPr lang="en-US" sz="2700" dirty="0"/>
          </a:p>
        </p:txBody>
      </p:sp>
    </p:spTree>
    <p:extLst>
      <p:ext uri="{BB962C8B-B14F-4D97-AF65-F5344CB8AC3E}">
        <p14:creationId xmlns:p14="http://schemas.microsoft.com/office/powerpoint/2010/main" val="356123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5554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reeform 2"/>
          <p:cNvSpPr>
            <a:spLocks/>
          </p:cNvSpPr>
          <p:nvPr/>
        </p:nvSpPr>
        <p:spPr bwMode="auto">
          <a:xfrm>
            <a:off x="4392454" y="1334982"/>
            <a:ext cx="4714875" cy="5410096"/>
          </a:xfrm>
          <a:custGeom>
            <a:avLst/>
            <a:gdLst>
              <a:gd name="T0" fmla="*/ 2657 w 2831"/>
              <a:gd name="T1" fmla="*/ 96 h 3086"/>
              <a:gd name="T2" fmla="*/ 2635 w 2831"/>
              <a:gd name="T3" fmla="*/ 310 h 3086"/>
              <a:gd name="T4" fmla="*/ 2737 w 2831"/>
              <a:gd name="T5" fmla="*/ 485 h 3086"/>
              <a:gd name="T6" fmla="*/ 2830 w 2831"/>
              <a:gd name="T7" fmla="*/ 743 h 3086"/>
              <a:gd name="T8" fmla="*/ 2826 w 2831"/>
              <a:gd name="T9" fmla="*/ 1693 h 3086"/>
              <a:gd name="T10" fmla="*/ 505 w 2831"/>
              <a:gd name="T11" fmla="*/ 3085 h 3086"/>
              <a:gd name="T12" fmla="*/ 367 w 2831"/>
              <a:gd name="T13" fmla="*/ 2812 h 3086"/>
              <a:gd name="T14" fmla="*/ 106 w 2831"/>
              <a:gd name="T15" fmla="*/ 2577 h 3086"/>
              <a:gd name="T16" fmla="*/ 84 w 2831"/>
              <a:gd name="T17" fmla="*/ 2506 h 3086"/>
              <a:gd name="T18" fmla="*/ 57 w 2831"/>
              <a:gd name="T19" fmla="*/ 2385 h 3086"/>
              <a:gd name="T20" fmla="*/ 35 w 2831"/>
              <a:gd name="T21" fmla="*/ 2311 h 3086"/>
              <a:gd name="T22" fmla="*/ 7 w 2831"/>
              <a:gd name="T23" fmla="*/ 2116 h 3086"/>
              <a:gd name="T24" fmla="*/ 102 w 2831"/>
              <a:gd name="T25" fmla="*/ 1964 h 3086"/>
              <a:gd name="T26" fmla="*/ 100 w 2831"/>
              <a:gd name="T27" fmla="*/ 1794 h 3086"/>
              <a:gd name="T28" fmla="*/ 290 w 2831"/>
              <a:gd name="T29" fmla="*/ 1665 h 3086"/>
              <a:gd name="T30" fmla="*/ 326 w 2831"/>
              <a:gd name="T31" fmla="*/ 1568 h 3086"/>
              <a:gd name="T32" fmla="*/ 430 w 2831"/>
              <a:gd name="T33" fmla="*/ 1344 h 3086"/>
              <a:gd name="T34" fmla="*/ 340 w 2831"/>
              <a:gd name="T35" fmla="*/ 1240 h 3086"/>
              <a:gd name="T36" fmla="*/ 338 w 2831"/>
              <a:gd name="T37" fmla="*/ 1115 h 3086"/>
              <a:gd name="T38" fmla="*/ 362 w 2831"/>
              <a:gd name="T39" fmla="*/ 1019 h 3086"/>
              <a:gd name="T40" fmla="*/ 483 w 2831"/>
              <a:gd name="T41" fmla="*/ 971 h 3086"/>
              <a:gd name="T42" fmla="*/ 706 w 2831"/>
              <a:gd name="T43" fmla="*/ 947 h 3086"/>
              <a:gd name="T44" fmla="*/ 805 w 2831"/>
              <a:gd name="T45" fmla="*/ 894 h 3086"/>
              <a:gd name="T46" fmla="*/ 857 w 2831"/>
              <a:gd name="T47" fmla="*/ 786 h 3086"/>
              <a:gd name="T48" fmla="*/ 952 w 2831"/>
              <a:gd name="T49" fmla="*/ 684 h 3086"/>
              <a:gd name="T50" fmla="*/ 994 w 2831"/>
              <a:gd name="T51" fmla="*/ 491 h 3086"/>
              <a:gd name="T52" fmla="*/ 971 w 2831"/>
              <a:gd name="T53" fmla="*/ 392 h 3086"/>
              <a:gd name="T54" fmla="*/ 820 w 2831"/>
              <a:gd name="T55" fmla="*/ 281 h 3086"/>
              <a:gd name="T56" fmla="*/ 674 w 2831"/>
              <a:gd name="T57" fmla="*/ 86 h 3086"/>
              <a:gd name="T58" fmla="*/ 1706 w 2831"/>
              <a:gd name="T59" fmla="*/ 8 h 3086"/>
              <a:gd name="T60" fmla="*/ 2470 w 2831"/>
              <a:gd name="T61" fmla="*/ 0 h 3086"/>
              <a:gd name="T62" fmla="*/ 2609 w 2831"/>
              <a:gd name="T63" fmla="*/ 18 h 3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31" h="3086">
                <a:moveTo>
                  <a:pt x="2609" y="18"/>
                </a:moveTo>
                <a:lnTo>
                  <a:pt x="2657" y="96"/>
                </a:lnTo>
                <a:lnTo>
                  <a:pt x="2623" y="230"/>
                </a:lnTo>
                <a:lnTo>
                  <a:pt x="2635" y="310"/>
                </a:lnTo>
                <a:lnTo>
                  <a:pt x="2690" y="396"/>
                </a:lnTo>
                <a:lnTo>
                  <a:pt x="2737" y="485"/>
                </a:lnTo>
                <a:lnTo>
                  <a:pt x="2783" y="672"/>
                </a:lnTo>
                <a:lnTo>
                  <a:pt x="2830" y="743"/>
                </a:lnTo>
                <a:lnTo>
                  <a:pt x="2822" y="822"/>
                </a:lnTo>
                <a:lnTo>
                  <a:pt x="2826" y="1693"/>
                </a:lnTo>
                <a:lnTo>
                  <a:pt x="2825" y="3082"/>
                </a:lnTo>
                <a:lnTo>
                  <a:pt x="505" y="3085"/>
                </a:lnTo>
                <a:lnTo>
                  <a:pt x="430" y="2956"/>
                </a:lnTo>
                <a:lnTo>
                  <a:pt x="367" y="2812"/>
                </a:lnTo>
                <a:lnTo>
                  <a:pt x="286" y="2726"/>
                </a:lnTo>
                <a:lnTo>
                  <a:pt x="106" y="2577"/>
                </a:lnTo>
                <a:lnTo>
                  <a:pt x="112" y="2531"/>
                </a:lnTo>
                <a:lnTo>
                  <a:pt x="84" y="2506"/>
                </a:lnTo>
                <a:lnTo>
                  <a:pt x="49" y="2473"/>
                </a:lnTo>
                <a:lnTo>
                  <a:pt x="57" y="2385"/>
                </a:lnTo>
                <a:lnTo>
                  <a:pt x="36" y="2348"/>
                </a:lnTo>
                <a:lnTo>
                  <a:pt x="35" y="2311"/>
                </a:lnTo>
                <a:lnTo>
                  <a:pt x="0" y="2241"/>
                </a:lnTo>
                <a:lnTo>
                  <a:pt x="7" y="2116"/>
                </a:lnTo>
                <a:lnTo>
                  <a:pt x="23" y="2028"/>
                </a:lnTo>
                <a:lnTo>
                  <a:pt x="102" y="1964"/>
                </a:lnTo>
                <a:lnTo>
                  <a:pt x="118" y="1873"/>
                </a:lnTo>
                <a:lnTo>
                  <a:pt x="100" y="1794"/>
                </a:lnTo>
                <a:lnTo>
                  <a:pt x="170" y="1705"/>
                </a:lnTo>
                <a:lnTo>
                  <a:pt x="290" y="1665"/>
                </a:lnTo>
                <a:lnTo>
                  <a:pt x="326" y="1605"/>
                </a:lnTo>
                <a:lnTo>
                  <a:pt x="326" y="1568"/>
                </a:lnTo>
                <a:lnTo>
                  <a:pt x="413" y="1451"/>
                </a:lnTo>
                <a:lnTo>
                  <a:pt x="430" y="1344"/>
                </a:lnTo>
                <a:lnTo>
                  <a:pt x="410" y="1273"/>
                </a:lnTo>
                <a:lnTo>
                  <a:pt x="340" y="1240"/>
                </a:lnTo>
                <a:lnTo>
                  <a:pt x="319" y="1177"/>
                </a:lnTo>
                <a:lnTo>
                  <a:pt x="338" y="1115"/>
                </a:lnTo>
                <a:lnTo>
                  <a:pt x="325" y="1072"/>
                </a:lnTo>
                <a:lnTo>
                  <a:pt x="362" y="1019"/>
                </a:lnTo>
                <a:lnTo>
                  <a:pt x="450" y="997"/>
                </a:lnTo>
                <a:lnTo>
                  <a:pt x="483" y="971"/>
                </a:lnTo>
                <a:lnTo>
                  <a:pt x="636" y="968"/>
                </a:lnTo>
                <a:lnTo>
                  <a:pt x="706" y="947"/>
                </a:lnTo>
                <a:lnTo>
                  <a:pt x="722" y="921"/>
                </a:lnTo>
                <a:lnTo>
                  <a:pt x="805" y="894"/>
                </a:lnTo>
                <a:lnTo>
                  <a:pt x="858" y="848"/>
                </a:lnTo>
                <a:lnTo>
                  <a:pt x="857" y="786"/>
                </a:lnTo>
                <a:lnTo>
                  <a:pt x="864" y="740"/>
                </a:lnTo>
                <a:lnTo>
                  <a:pt x="952" y="684"/>
                </a:lnTo>
                <a:lnTo>
                  <a:pt x="987" y="605"/>
                </a:lnTo>
                <a:lnTo>
                  <a:pt x="994" y="491"/>
                </a:lnTo>
                <a:lnTo>
                  <a:pt x="973" y="458"/>
                </a:lnTo>
                <a:lnTo>
                  <a:pt x="971" y="392"/>
                </a:lnTo>
                <a:lnTo>
                  <a:pt x="891" y="331"/>
                </a:lnTo>
                <a:lnTo>
                  <a:pt x="820" y="281"/>
                </a:lnTo>
                <a:lnTo>
                  <a:pt x="792" y="163"/>
                </a:lnTo>
                <a:lnTo>
                  <a:pt x="674" y="86"/>
                </a:lnTo>
                <a:lnTo>
                  <a:pt x="645" y="7"/>
                </a:lnTo>
                <a:lnTo>
                  <a:pt x="1706" y="8"/>
                </a:lnTo>
                <a:lnTo>
                  <a:pt x="1774" y="7"/>
                </a:lnTo>
                <a:lnTo>
                  <a:pt x="2470" y="0"/>
                </a:lnTo>
                <a:lnTo>
                  <a:pt x="2609" y="9"/>
                </a:lnTo>
                <a:lnTo>
                  <a:pt x="2609" y="18"/>
                </a:lnTo>
              </a:path>
            </a:pathLst>
          </a:custGeom>
          <a:solidFill>
            <a:srgbClr val="FFCC66"/>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882" tIns="50941" rIns="101882" bIns="50941"/>
          <a:lstStyle/>
          <a:p>
            <a:endParaRPr lang="en-US"/>
          </a:p>
        </p:txBody>
      </p:sp>
      <p:grpSp>
        <p:nvGrpSpPr>
          <p:cNvPr id="76803" name="Group 3"/>
          <p:cNvGrpSpPr>
            <a:grpSpLocks/>
          </p:cNvGrpSpPr>
          <p:nvPr/>
        </p:nvGrpSpPr>
        <p:grpSpPr bwMode="auto">
          <a:xfrm>
            <a:off x="419100" y="2504441"/>
            <a:ext cx="3819049" cy="4721535"/>
            <a:chOff x="330" y="1824"/>
            <a:chExt cx="2187" cy="2592"/>
          </a:xfrm>
        </p:grpSpPr>
        <p:sp>
          <p:nvSpPr>
            <p:cNvPr id="76804" name="Rectangle 4"/>
            <p:cNvSpPr>
              <a:spLocks noChangeArrowheads="1"/>
            </p:cNvSpPr>
            <p:nvPr/>
          </p:nvSpPr>
          <p:spPr bwMode="auto">
            <a:xfrm>
              <a:off x="330" y="1824"/>
              <a:ext cx="2160" cy="2268"/>
            </a:xfrm>
            <a:prstGeom prst="rect">
              <a:avLst/>
            </a:prstGeom>
            <a:solidFill>
              <a:srgbClr val="FFD98D"/>
            </a:solidFill>
            <a:ln w="12700">
              <a:solidFill>
                <a:srgbClr val="E9A70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05" name="Line 5"/>
            <p:cNvSpPr>
              <a:spLocks noChangeShapeType="1"/>
            </p:cNvSpPr>
            <p:nvPr/>
          </p:nvSpPr>
          <p:spPr bwMode="auto">
            <a:xfrm flipH="1">
              <a:off x="426" y="2868"/>
              <a:ext cx="191" cy="0"/>
            </a:xfrm>
            <a:prstGeom prst="line">
              <a:avLst/>
            </a:prstGeom>
            <a:noFill/>
            <a:ln w="254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06" name="Line 6"/>
            <p:cNvSpPr>
              <a:spLocks noChangeShapeType="1"/>
            </p:cNvSpPr>
            <p:nvPr/>
          </p:nvSpPr>
          <p:spPr bwMode="auto">
            <a:xfrm flipH="1">
              <a:off x="426" y="3029"/>
              <a:ext cx="191" cy="0"/>
            </a:xfrm>
            <a:prstGeom prst="line">
              <a:avLst/>
            </a:prstGeom>
            <a:noFill/>
            <a:ln w="254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07" name="Line 7"/>
            <p:cNvSpPr>
              <a:spLocks noChangeShapeType="1"/>
            </p:cNvSpPr>
            <p:nvPr/>
          </p:nvSpPr>
          <p:spPr bwMode="auto">
            <a:xfrm flipH="1">
              <a:off x="426" y="3185"/>
              <a:ext cx="191" cy="0"/>
            </a:xfrm>
            <a:prstGeom prst="line">
              <a:avLst/>
            </a:prstGeom>
            <a:noFill/>
            <a:ln w="254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08" name="Line 8"/>
            <p:cNvSpPr>
              <a:spLocks noChangeShapeType="1"/>
            </p:cNvSpPr>
            <p:nvPr/>
          </p:nvSpPr>
          <p:spPr bwMode="auto">
            <a:xfrm flipH="1">
              <a:off x="430" y="2267"/>
              <a:ext cx="191" cy="0"/>
            </a:xfrm>
            <a:prstGeom prst="line">
              <a:avLst/>
            </a:prstGeom>
            <a:noFill/>
            <a:ln w="254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09" name="Line 9"/>
            <p:cNvSpPr>
              <a:spLocks noChangeShapeType="1"/>
            </p:cNvSpPr>
            <p:nvPr/>
          </p:nvSpPr>
          <p:spPr bwMode="auto">
            <a:xfrm flipH="1">
              <a:off x="426" y="3332"/>
              <a:ext cx="191" cy="0"/>
            </a:xfrm>
            <a:prstGeom prst="line">
              <a:avLst/>
            </a:prstGeom>
            <a:noFill/>
            <a:ln w="254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10" name="Line 10"/>
            <p:cNvSpPr>
              <a:spLocks noChangeShapeType="1"/>
            </p:cNvSpPr>
            <p:nvPr/>
          </p:nvSpPr>
          <p:spPr bwMode="auto">
            <a:xfrm flipH="1">
              <a:off x="426" y="3483"/>
              <a:ext cx="191" cy="0"/>
            </a:xfrm>
            <a:prstGeom prst="line">
              <a:avLst/>
            </a:prstGeom>
            <a:noFill/>
            <a:ln w="25400">
              <a:solidFill>
                <a:srgbClr val="3F3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11" name="Rectangle 11"/>
            <p:cNvSpPr>
              <a:spLocks noChangeArrowheads="1"/>
            </p:cNvSpPr>
            <p:nvPr/>
          </p:nvSpPr>
          <p:spPr bwMode="auto">
            <a:xfrm>
              <a:off x="499" y="2066"/>
              <a:ext cx="96" cy="96"/>
            </a:xfrm>
            <a:prstGeom prst="rect">
              <a:avLst/>
            </a:prstGeom>
            <a:solidFill>
              <a:srgbClr val="E9A703"/>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12" name="Rectangle 12"/>
            <p:cNvSpPr>
              <a:spLocks noChangeArrowheads="1"/>
            </p:cNvSpPr>
            <p:nvPr/>
          </p:nvSpPr>
          <p:spPr bwMode="auto">
            <a:xfrm>
              <a:off x="621" y="2001"/>
              <a:ext cx="1896" cy="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nSpc>
                  <a:spcPct val="140000"/>
                </a:lnSpc>
              </a:pPr>
              <a:r>
                <a:rPr lang="en-US" sz="1300" dirty="0"/>
                <a:t>Nicor Gas Service Territory</a:t>
              </a:r>
            </a:p>
            <a:p>
              <a:pPr>
                <a:lnSpc>
                  <a:spcPct val="140000"/>
                </a:lnSpc>
              </a:pPr>
              <a:r>
                <a:rPr lang="en-US" sz="1300" dirty="0"/>
                <a:t>Major Gas Main</a:t>
              </a:r>
            </a:p>
            <a:p>
              <a:pPr>
                <a:lnSpc>
                  <a:spcPct val="140000"/>
                </a:lnSpc>
              </a:pPr>
              <a:r>
                <a:rPr lang="en-US" sz="1300" dirty="0"/>
                <a:t>Underground Gas Storage Field</a:t>
              </a:r>
            </a:p>
            <a:p>
              <a:pPr>
                <a:lnSpc>
                  <a:spcPct val="140000"/>
                </a:lnSpc>
              </a:pPr>
              <a:r>
                <a:rPr lang="en-US" sz="1300" dirty="0"/>
                <a:t>Major Cities</a:t>
              </a:r>
            </a:p>
            <a:p>
              <a:pPr>
                <a:lnSpc>
                  <a:spcPct val="140000"/>
                </a:lnSpc>
              </a:pPr>
              <a:endParaRPr lang="en-US" sz="1300" dirty="0"/>
            </a:p>
            <a:p>
              <a:pPr>
                <a:lnSpc>
                  <a:spcPct val="140000"/>
                </a:lnSpc>
              </a:pPr>
              <a:r>
                <a:rPr lang="en-US" sz="1300" dirty="0"/>
                <a:t>Natural Gas Pipeline Company of America</a:t>
              </a:r>
            </a:p>
            <a:p>
              <a:pPr>
                <a:lnSpc>
                  <a:spcPct val="140000"/>
                </a:lnSpc>
              </a:pPr>
              <a:r>
                <a:rPr lang="en-US" sz="1300" dirty="0"/>
                <a:t>Northern Natural Gas Company</a:t>
              </a:r>
            </a:p>
            <a:p>
              <a:pPr>
                <a:lnSpc>
                  <a:spcPct val="140000"/>
                </a:lnSpc>
              </a:pPr>
              <a:r>
                <a:rPr lang="en-US" sz="1300" dirty="0"/>
                <a:t>Midwestern Gas Transmission Company</a:t>
              </a:r>
            </a:p>
            <a:p>
              <a:pPr>
                <a:lnSpc>
                  <a:spcPct val="140000"/>
                </a:lnSpc>
              </a:pPr>
              <a:r>
                <a:rPr lang="en-US" sz="1300" dirty="0"/>
                <a:t>Panhandle Eastern Pipe Line Company</a:t>
              </a:r>
              <a:r>
                <a:rPr lang="en-US" sz="1300" dirty="0">
                  <a:solidFill>
                    <a:schemeClr val="hlink"/>
                  </a:solidFill>
                </a:rPr>
                <a:t>*</a:t>
              </a:r>
            </a:p>
            <a:p>
              <a:pPr>
                <a:lnSpc>
                  <a:spcPct val="140000"/>
                </a:lnSpc>
              </a:pPr>
              <a:r>
                <a:rPr lang="en-US" sz="1300" dirty="0"/>
                <a:t>ANR Pipeline</a:t>
              </a:r>
            </a:p>
            <a:p>
              <a:pPr>
                <a:lnSpc>
                  <a:spcPct val="140000"/>
                </a:lnSpc>
              </a:pPr>
              <a:r>
                <a:rPr lang="en-US" sz="1300" dirty="0"/>
                <a:t>Alliance Pipeline</a:t>
              </a:r>
            </a:p>
            <a:p>
              <a:pPr>
                <a:lnSpc>
                  <a:spcPct val="140000"/>
                </a:lnSpc>
              </a:pPr>
              <a:r>
                <a:rPr lang="en-US" sz="1300" dirty="0"/>
                <a:t>Northern Border</a:t>
              </a:r>
            </a:p>
            <a:p>
              <a:pPr>
                <a:lnSpc>
                  <a:spcPct val="140000"/>
                </a:lnSpc>
              </a:pPr>
              <a:r>
                <a:rPr lang="en-US" sz="1300" dirty="0"/>
                <a:t>Horizon</a:t>
              </a:r>
            </a:p>
            <a:p>
              <a:pPr>
                <a:lnSpc>
                  <a:spcPct val="140000"/>
                </a:lnSpc>
              </a:pPr>
              <a:endParaRPr lang="en-US" sz="900" dirty="0"/>
            </a:p>
            <a:p>
              <a:pPr>
                <a:lnSpc>
                  <a:spcPct val="140000"/>
                </a:lnSpc>
              </a:pPr>
              <a:r>
                <a:rPr lang="en-US" sz="1100" dirty="0">
                  <a:solidFill>
                    <a:schemeClr val="hlink"/>
                  </a:solidFill>
                </a:rPr>
                <a:t>*limited demand and take-away capability</a:t>
              </a:r>
            </a:p>
            <a:p>
              <a:pPr>
                <a:lnSpc>
                  <a:spcPct val="140000"/>
                </a:lnSpc>
                <a:buFontTx/>
                <a:buChar char="•"/>
              </a:pPr>
              <a:endParaRPr lang="en-US" sz="1100" dirty="0">
                <a:solidFill>
                  <a:schemeClr val="hlink"/>
                </a:solidFill>
              </a:endParaRPr>
            </a:p>
          </p:txBody>
        </p:sp>
        <p:sp>
          <p:nvSpPr>
            <p:cNvPr id="76813" name="Line 13"/>
            <p:cNvSpPr>
              <a:spLocks noChangeShapeType="1"/>
            </p:cNvSpPr>
            <p:nvPr/>
          </p:nvSpPr>
          <p:spPr bwMode="auto">
            <a:xfrm flipH="1">
              <a:off x="426" y="3644"/>
              <a:ext cx="191" cy="0"/>
            </a:xfrm>
            <a:prstGeom prst="line">
              <a:avLst/>
            </a:prstGeom>
            <a:noFill/>
            <a:ln w="254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14" name="AutoShape 14"/>
            <p:cNvSpPr>
              <a:spLocks noChangeArrowheads="1"/>
            </p:cNvSpPr>
            <p:nvPr/>
          </p:nvSpPr>
          <p:spPr bwMode="auto">
            <a:xfrm>
              <a:off x="508" y="2356"/>
              <a:ext cx="59" cy="97"/>
            </a:xfrm>
            <a:prstGeom prst="flowChartDecision">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15" name="Line 15"/>
            <p:cNvSpPr>
              <a:spLocks noChangeShapeType="1"/>
            </p:cNvSpPr>
            <p:nvPr/>
          </p:nvSpPr>
          <p:spPr bwMode="auto">
            <a:xfrm flipH="1">
              <a:off x="426" y="3786"/>
              <a:ext cx="191" cy="0"/>
            </a:xfrm>
            <a:prstGeom prst="line">
              <a:avLst/>
            </a:prstGeom>
            <a:noFill/>
            <a:ln w="25400">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16" name="Line 16"/>
            <p:cNvSpPr>
              <a:spLocks noChangeShapeType="1"/>
            </p:cNvSpPr>
            <p:nvPr/>
          </p:nvSpPr>
          <p:spPr bwMode="auto">
            <a:xfrm flipH="1">
              <a:off x="426" y="3942"/>
              <a:ext cx="191" cy="0"/>
            </a:xfrm>
            <a:prstGeom prst="line">
              <a:avLst/>
            </a:prstGeom>
            <a:noFill/>
            <a:ln w="254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17" name="Oval 17"/>
            <p:cNvSpPr>
              <a:spLocks noChangeArrowheads="1"/>
            </p:cNvSpPr>
            <p:nvPr/>
          </p:nvSpPr>
          <p:spPr bwMode="auto">
            <a:xfrm rot="21540000">
              <a:off x="513" y="2543"/>
              <a:ext cx="38" cy="38"/>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18" name="Text Box 18"/>
            <p:cNvSpPr txBox="1">
              <a:spLocks noChangeArrowheads="1"/>
            </p:cNvSpPr>
            <p:nvPr/>
          </p:nvSpPr>
          <p:spPr bwMode="auto">
            <a:xfrm>
              <a:off x="356" y="1866"/>
              <a:ext cx="1021" cy="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i="1" dirty="0"/>
                <a:t>Gas Distribution</a:t>
              </a:r>
            </a:p>
          </p:txBody>
        </p:sp>
        <p:sp>
          <p:nvSpPr>
            <p:cNvPr id="76819" name="Text Box 19"/>
            <p:cNvSpPr txBox="1">
              <a:spLocks noChangeArrowheads="1"/>
            </p:cNvSpPr>
            <p:nvPr/>
          </p:nvSpPr>
          <p:spPr bwMode="auto">
            <a:xfrm>
              <a:off x="378" y="2606"/>
              <a:ext cx="1874" cy="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i="1" dirty="0"/>
                <a:t>Interstate Pipeline Transporters</a:t>
              </a:r>
            </a:p>
          </p:txBody>
        </p:sp>
      </p:grpSp>
      <p:sp>
        <p:nvSpPr>
          <p:cNvPr id="76820" name="Freeform 20"/>
          <p:cNvSpPr>
            <a:spLocks/>
          </p:cNvSpPr>
          <p:nvPr/>
        </p:nvSpPr>
        <p:spPr bwMode="auto">
          <a:xfrm>
            <a:off x="5465287" y="1292649"/>
            <a:ext cx="3799840" cy="3835823"/>
          </a:xfrm>
          <a:custGeom>
            <a:avLst/>
            <a:gdLst>
              <a:gd name="T0" fmla="*/ 1826 w 2176"/>
              <a:gd name="T1" fmla="*/ 168 h 2132"/>
              <a:gd name="T2" fmla="*/ 1787 w 2176"/>
              <a:gd name="T3" fmla="*/ 226 h 2132"/>
              <a:gd name="T4" fmla="*/ 1818 w 2176"/>
              <a:gd name="T5" fmla="*/ 292 h 2132"/>
              <a:gd name="T6" fmla="*/ 1872 w 2176"/>
              <a:gd name="T7" fmla="*/ 333 h 2132"/>
              <a:gd name="T8" fmla="*/ 2043 w 2176"/>
              <a:gd name="T9" fmla="*/ 401 h 2132"/>
              <a:gd name="T10" fmla="*/ 1990 w 2176"/>
              <a:gd name="T11" fmla="*/ 510 h 2132"/>
              <a:gd name="T12" fmla="*/ 1945 w 2176"/>
              <a:gd name="T13" fmla="*/ 547 h 2132"/>
              <a:gd name="T14" fmla="*/ 1892 w 2176"/>
              <a:gd name="T15" fmla="*/ 512 h 2132"/>
              <a:gd name="T16" fmla="*/ 1980 w 2176"/>
              <a:gd name="T17" fmla="*/ 575 h 2132"/>
              <a:gd name="T18" fmla="*/ 2007 w 2176"/>
              <a:gd name="T19" fmla="*/ 643 h 2132"/>
              <a:gd name="T20" fmla="*/ 1982 w 2176"/>
              <a:gd name="T21" fmla="*/ 705 h 2132"/>
              <a:gd name="T22" fmla="*/ 2041 w 2176"/>
              <a:gd name="T23" fmla="*/ 747 h 2132"/>
              <a:gd name="T24" fmla="*/ 2005 w 2176"/>
              <a:gd name="T25" fmla="*/ 787 h 2132"/>
              <a:gd name="T26" fmla="*/ 2056 w 2176"/>
              <a:gd name="T27" fmla="*/ 828 h 2132"/>
              <a:gd name="T28" fmla="*/ 2171 w 2176"/>
              <a:gd name="T29" fmla="*/ 1705 h 2132"/>
              <a:gd name="T30" fmla="*/ 2007 w 2176"/>
              <a:gd name="T31" fmla="*/ 2127 h 2132"/>
              <a:gd name="T32" fmla="*/ 1244 w 2176"/>
              <a:gd name="T33" fmla="*/ 2015 h 2132"/>
              <a:gd name="T34" fmla="*/ 1046 w 2176"/>
              <a:gd name="T35" fmla="*/ 1923 h 2132"/>
              <a:gd name="T36" fmla="*/ 856 w 2176"/>
              <a:gd name="T37" fmla="*/ 1747 h 2132"/>
              <a:gd name="T38" fmla="*/ 1019 w 2176"/>
              <a:gd name="T39" fmla="*/ 1478 h 2132"/>
              <a:gd name="T40" fmla="*/ 1097 w 2176"/>
              <a:gd name="T41" fmla="*/ 1288 h 2132"/>
              <a:gd name="T42" fmla="*/ 1089 w 2176"/>
              <a:gd name="T43" fmla="*/ 1228 h 2132"/>
              <a:gd name="T44" fmla="*/ 1186 w 2176"/>
              <a:gd name="T45" fmla="*/ 1147 h 2132"/>
              <a:gd name="T46" fmla="*/ 1165 w 2176"/>
              <a:gd name="T47" fmla="*/ 1068 h 2132"/>
              <a:gd name="T48" fmla="*/ 1018 w 2176"/>
              <a:gd name="T49" fmla="*/ 971 h 2132"/>
              <a:gd name="T50" fmla="*/ 976 w 2176"/>
              <a:gd name="T51" fmla="*/ 930 h 2132"/>
              <a:gd name="T52" fmla="*/ 827 w 2176"/>
              <a:gd name="T53" fmla="*/ 1064 h 2132"/>
              <a:gd name="T54" fmla="*/ 862 w 2176"/>
              <a:gd name="T55" fmla="*/ 1125 h 2132"/>
              <a:gd name="T56" fmla="*/ 821 w 2176"/>
              <a:gd name="T57" fmla="*/ 1179 h 2132"/>
              <a:gd name="T58" fmla="*/ 863 w 2176"/>
              <a:gd name="T59" fmla="*/ 1204 h 2132"/>
              <a:gd name="T60" fmla="*/ 741 w 2176"/>
              <a:gd name="T61" fmla="*/ 1127 h 2132"/>
              <a:gd name="T62" fmla="*/ 763 w 2176"/>
              <a:gd name="T63" fmla="*/ 975 h 2132"/>
              <a:gd name="T64" fmla="*/ 648 w 2176"/>
              <a:gd name="T65" fmla="*/ 1014 h 2132"/>
              <a:gd name="T66" fmla="*/ 382 w 2176"/>
              <a:gd name="T67" fmla="*/ 1072 h 2132"/>
              <a:gd name="T68" fmla="*/ 310 w 2176"/>
              <a:gd name="T69" fmla="*/ 964 h 2132"/>
              <a:gd name="T70" fmla="*/ 450 w 2176"/>
              <a:gd name="T71" fmla="*/ 820 h 2132"/>
              <a:gd name="T72" fmla="*/ 465 w 2176"/>
              <a:gd name="T73" fmla="*/ 749 h 2132"/>
              <a:gd name="T74" fmla="*/ 450 w 2176"/>
              <a:gd name="T75" fmla="*/ 350 h 2132"/>
              <a:gd name="T76" fmla="*/ 173 w 2176"/>
              <a:gd name="T77" fmla="*/ 294 h 2132"/>
              <a:gd name="T78" fmla="*/ 74 w 2176"/>
              <a:gd name="T79" fmla="*/ 126 h 2132"/>
              <a:gd name="T80" fmla="*/ 0 w 2176"/>
              <a:gd name="T81" fmla="*/ 20 h 2132"/>
              <a:gd name="T82" fmla="*/ 1069 w 2176"/>
              <a:gd name="T83" fmla="*/ 68 h 2132"/>
              <a:gd name="T84" fmla="*/ 1040 w 2176"/>
              <a:gd name="T85" fmla="*/ 102 h 2132"/>
              <a:gd name="T86" fmla="*/ 1093 w 2176"/>
              <a:gd name="T87" fmla="*/ 71 h 2132"/>
              <a:gd name="T88" fmla="*/ 1122 w 2176"/>
              <a:gd name="T89" fmla="*/ 91 h 2132"/>
              <a:gd name="T90" fmla="*/ 1147 w 2176"/>
              <a:gd name="T91" fmla="*/ 19 h 2132"/>
              <a:gd name="T92" fmla="*/ 1828 w 2176"/>
              <a:gd name="T93" fmla="*/ 15 h 2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76" h="2132">
                <a:moveTo>
                  <a:pt x="1828" y="15"/>
                </a:moveTo>
                <a:lnTo>
                  <a:pt x="1826" y="168"/>
                </a:lnTo>
                <a:lnTo>
                  <a:pt x="1799" y="168"/>
                </a:lnTo>
                <a:lnTo>
                  <a:pt x="1787" y="226"/>
                </a:lnTo>
                <a:lnTo>
                  <a:pt x="1808" y="255"/>
                </a:lnTo>
                <a:lnTo>
                  <a:pt x="1818" y="292"/>
                </a:lnTo>
                <a:lnTo>
                  <a:pt x="1854" y="299"/>
                </a:lnTo>
                <a:lnTo>
                  <a:pt x="1872" y="333"/>
                </a:lnTo>
                <a:lnTo>
                  <a:pt x="1915" y="377"/>
                </a:lnTo>
                <a:lnTo>
                  <a:pt x="2043" y="401"/>
                </a:lnTo>
                <a:lnTo>
                  <a:pt x="2096" y="519"/>
                </a:lnTo>
                <a:lnTo>
                  <a:pt x="1990" y="510"/>
                </a:lnTo>
                <a:lnTo>
                  <a:pt x="2000" y="546"/>
                </a:lnTo>
                <a:lnTo>
                  <a:pt x="1945" y="547"/>
                </a:lnTo>
                <a:lnTo>
                  <a:pt x="1945" y="511"/>
                </a:lnTo>
                <a:lnTo>
                  <a:pt x="1892" y="512"/>
                </a:lnTo>
                <a:lnTo>
                  <a:pt x="1902" y="576"/>
                </a:lnTo>
                <a:lnTo>
                  <a:pt x="1980" y="575"/>
                </a:lnTo>
                <a:lnTo>
                  <a:pt x="1981" y="643"/>
                </a:lnTo>
                <a:lnTo>
                  <a:pt x="2007" y="643"/>
                </a:lnTo>
                <a:lnTo>
                  <a:pt x="2008" y="688"/>
                </a:lnTo>
                <a:lnTo>
                  <a:pt x="1982" y="705"/>
                </a:lnTo>
                <a:lnTo>
                  <a:pt x="2004" y="748"/>
                </a:lnTo>
                <a:lnTo>
                  <a:pt x="2041" y="747"/>
                </a:lnTo>
                <a:lnTo>
                  <a:pt x="2042" y="786"/>
                </a:lnTo>
                <a:lnTo>
                  <a:pt x="2005" y="787"/>
                </a:lnTo>
                <a:lnTo>
                  <a:pt x="2010" y="801"/>
                </a:lnTo>
                <a:lnTo>
                  <a:pt x="2056" y="828"/>
                </a:lnTo>
                <a:lnTo>
                  <a:pt x="2175" y="843"/>
                </a:lnTo>
                <a:lnTo>
                  <a:pt x="2171" y="1705"/>
                </a:lnTo>
                <a:lnTo>
                  <a:pt x="2020" y="1702"/>
                </a:lnTo>
                <a:lnTo>
                  <a:pt x="2007" y="2127"/>
                </a:lnTo>
                <a:lnTo>
                  <a:pt x="1254" y="2131"/>
                </a:lnTo>
                <a:lnTo>
                  <a:pt x="1244" y="2015"/>
                </a:lnTo>
                <a:lnTo>
                  <a:pt x="1069" y="2011"/>
                </a:lnTo>
                <a:lnTo>
                  <a:pt x="1046" y="1923"/>
                </a:lnTo>
                <a:lnTo>
                  <a:pt x="859" y="1906"/>
                </a:lnTo>
                <a:lnTo>
                  <a:pt x="856" y="1747"/>
                </a:lnTo>
                <a:lnTo>
                  <a:pt x="1018" y="1733"/>
                </a:lnTo>
                <a:lnTo>
                  <a:pt x="1019" y="1478"/>
                </a:lnTo>
                <a:lnTo>
                  <a:pt x="1100" y="1466"/>
                </a:lnTo>
                <a:lnTo>
                  <a:pt x="1097" y="1288"/>
                </a:lnTo>
                <a:lnTo>
                  <a:pt x="1080" y="1281"/>
                </a:lnTo>
                <a:lnTo>
                  <a:pt x="1089" y="1228"/>
                </a:lnTo>
                <a:lnTo>
                  <a:pt x="1187" y="1218"/>
                </a:lnTo>
                <a:lnTo>
                  <a:pt x="1186" y="1147"/>
                </a:lnTo>
                <a:lnTo>
                  <a:pt x="1166" y="1139"/>
                </a:lnTo>
                <a:lnTo>
                  <a:pt x="1165" y="1068"/>
                </a:lnTo>
                <a:lnTo>
                  <a:pt x="1012" y="1050"/>
                </a:lnTo>
                <a:lnTo>
                  <a:pt x="1018" y="971"/>
                </a:lnTo>
                <a:lnTo>
                  <a:pt x="976" y="972"/>
                </a:lnTo>
                <a:lnTo>
                  <a:pt x="976" y="930"/>
                </a:lnTo>
                <a:lnTo>
                  <a:pt x="834" y="932"/>
                </a:lnTo>
                <a:lnTo>
                  <a:pt x="827" y="1064"/>
                </a:lnTo>
                <a:lnTo>
                  <a:pt x="861" y="1053"/>
                </a:lnTo>
                <a:lnTo>
                  <a:pt x="862" y="1125"/>
                </a:lnTo>
                <a:lnTo>
                  <a:pt x="829" y="1153"/>
                </a:lnTo>
                <a:lnTo>
                  <a:pt x="821" y="1179"/>
                </a:lnTo>
                <a:lnTo>
                  <a:pt x="863" y="1179"/>
                </a:lnTo>
                <a:lnTo>
                  <a:pt x="863" y="1204"/>
                </a:lnTo>
                <a:lnTo>
                  <a:pt x="743" y="1215"/>
                </a:lnTo>
                <a:lnTo>
                  <a:pt x="741" y="1127"/>
                </a:lnTo>
                <a:lnTo>
                  <a:pt x="766" y="1120"/>
                </a:lnTo>
                <a:lnTo>
                  <a:pt x="763" y="975"/>
                </a:lnTo>
                <a:lnTo>
                  <a:pt x="647" y="977"/>
                </a:lnTo>
                <a:lnTo>
                  <a:pt x="648" y="1014"/>
                </a:lnTo>
                <a:lnTo>
                  <a:pt x="390" y="1019"/>
                </a:lnTo>
                <a:lnTo>
                  <a:pt x="382" y="1072"/>
                </a:lnTo>
                <a:lnTo>
                  <a:pt x="312" y="1083"/>
                </a:lnTo>
                <a:lnTo>
                  <a:pt x="310" y="964"/>
                </a:lnTo>
                <a:lnTo>
                  <a:pt x="435" y="947"/>
                </a:lnTo>
                <a:lnTo>
                  <a:pt x="450" y="820"/>
                </a:lnTo>
                <a:lnTo>
                  <a:pt x="467" y="820"/>
                </a:lnTo>
                <a:lnTo>
                  <a:pt x="465" y="749"/>
                </a:lnTo>
                <a:lnTo>
                  <a:pt x="448" y="749"/>
                </a:lnTo>
                <a:lnTo>
                  <a:pt x="450" y="350"/>
                </a:lnTo>
                <a:lnTo>
                  <a:pt x="256" y="353"/>
                </a:lnTo>
                <a:lnTo>
                  <a:pt x="173" y="294"/>
                </a:lnTo>
                <a:lnTo>
                  <a:pt x="148" y="197"/>
                </a:lnTo>
                <a:lnTo>
                  <a:pt x="74" y="126"/>
                </a:lnTo>
                <a:lnTo>
                  <a:pt x="29" y="120"/>
                </a:lnTo>
                <a:lnTo>
                  <a:pt x="0" y="20"/>
                </a:lnTo>
                <a:lnTo>
                  <a:pt x="1075" y="2"/>
                </a:lnTo>
                <a:lnTo>
                  <a:pt x="1069" y="68"/>
                </a:lnTo>
                <a:lnTo>
                  <a:pt x="1040" y="81"/>
                </a:lnTo>
                <a:lnTo>
                  <a:pt x="1040" y="102"/>
                </a:lnTo>
                <a:lnTo>
                  <a:pt x="1082" y="102"/>
                </a:lnTo>
                <a:lnTo>
                  <a:pt x="1093" y="71"/>
                </a:lnTo>
                <a:lnTo>
                  <a:pt x="1114" y="71"/>
                </a:lnTo>
                <a:lnTo>
                  <a:pt x="1122" y="91"/>
                </a:lnTo>
                <a:lnTo>
                  <a:pt x="1139" y="91"/>
                </a:lnTo>
                <a:lnTo>
                  <a:pt x="1147" y="19"/>
                </a:lnTo>
                <a:lnTo>
                  <a:pt x="1828" y="0"/>
                </a:lnTo>
                <a:lnTo>
                  <a:pt x="1828" y="15"/>
                </a:lnTo>
              </a:path>
            </a:pathLst>
          </a:custGeom>
          <a:solidFill>
            <a:srgbClr val="E9A70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882" tIns="50941" rIns="101882" bIns="50941"/>
          <a:lstStyle/>
          <a:p>
            <a:endParaRPr lang="en-US"/>
          </a:p>
        </p:txBody>
      </p:sp>
      <p:sp>
        <p:nvSpPr>
          <p:cNvPr id="76821" name="Oval 21"/>
          <p:cNvSpPr>
            <a:spLocks noChangeArrowheads="1"/>
          </p:cNvSpPr>
          <p:nvPr/>
        </p:nvSpPr>
        <p:spPr bwMode="auto">
          <a:xfrm rot="21540000">
            <a:off x="8270240" y="1619251"/>
            <a:ext cx="62865" cy="6836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nchor="ctr"/>
          <a:lstStyle/>
          <a:p>
            <a:endParaRPr lang="en-US"/>
          </a:p>
        </p:txBody>
      </p:sp>
      <p:sp>
        <p:nvSpPr>
          <p:cNvPr id="76822" name="Oval 22"/>
          <p:cNvSpPr>
            <a:spLocks noChangeArrowheads="1"/>
          </p:cNvSpPr>
          <p:nvPr/>
        </p:nvSpPr>
        <p:spPr bwMode="auto">
          <a:xfrm rot="21540000">
            <a:off x="7299325" y="1576071"/>
            <a:ext cx="66358" cy="6836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nchor="ctr"/>
          <a:lstStyle/>
          <a:p>
            <a:endParaRPr lang="en-US"/>
          </a:p>
        </p:txBody>
      </p:sp>
      <p:sp>
        <p:nvSpPr>
          <p:cNvPr id="76823" name="Freeform 23"/>
          <p:cNvSpPr>
            <a:spLocks/>
          </p:cNvSpPr>
          <p:nvPr/>
        </p:nvSpPr>
        <p:spPr bwMode="auto">
          <a:xfrm>
            <a:off x="4377690" y="3819525"/>
            <a:ext cx="897573" cy="2673562"/>
          </a:xfrm>
          <a:custGeom>
            <a:avLst/>
            <a:gdLst>
              <a:gd name="T0" fmla="*/ 408 w 514"/>
              <a:gd name="T1" fmla="*/ 21 h 1486"/>
              <a:gd name="T2" fmla="*/ 514 w 514"/>
              <a:gd name="T3" fmla="*/ 0 h 1486"/>
              <a:gd name="T4" fmla="*/ 510 w 514"/>
              <a:gd name="T5" fmla="*/ 297 h 1486"/>
              <a:gd name="T6" fmla="*/ 449 w 514"/>
              <a:gd name="T7" fmla="*/ 298 h 1486"/>
              <a:gd name="T8" fmla="*/ 443 w 514"/>
              <a:gd name="T9" fmla="*/ 458 h 1486"/>
              <a:gd name="T10" fmla="*/ 291 w 514"/>
              <a:gd name="T11" fmla="*/ 467 h 1486"/>
              <a:gd name="T12" fmla="*/ 293 w 514"/>
              <a:gd name="T13" fmla="*/ 530 h 1486"/>
              <a:gd name="T14" fmla="*/ 240 w 514"/>
              <a:gd name="T15" fmla="*/ 531 h 1486"/>
              <a:gd name="T16" fmla="*/ 236 w 514"/>
              <a:gd name="T17" fmla="*/ 780 h 1486"/>
              <a:gd name="T18" fmla="*/ 289 w 514"/>
              <a:gd name="T19" fmla="*/ 779 h 1486"/>
              <a:gd name="T20" fmla="*/ 287 w 514"/>
              <a:gd name="T21" fmla="*/ 1170 h 1486"/>
              <a:gd name="T22" fmla="*/ 439 w 514"/>
              <a:gd name="T23" fmla="*/ 1172 h 1486"/>
              <a:gd name="T24" fmla="*/ 440 w 514"/>
              <a:gd name="T25" fmla="*/ 1238 h 1486"/>
              <a:gd name="T26" fmla="*/ 493 w 514"/>
              <a:gd name="T27" fmla="*/ 1237 h 1486"/>
              <a:gd name="T28" fmla="*/ 445 w 514"/>
              <a:gd name="T29" fmla="*/ 1486 h 1486"/>
              <a:gd name="T30" fmla="*/ 355 w 514"/>
              <a:gd name="T31" fmla="*/ 1408 h 1486"/>
              <a:gd name="T32" fmla="*/ 271 w 514"/>
              <a:gd name="T33" fmla="*/ 1336 h 1486"/>
              <a:gd name="T34" fmla="*/ 223 w 514"/>
              <a:gd name="T35" fmla="*/ 1240 h 1486"/>
              <a:gd name="T36" fmla="*/ 93 w 514"/>
              <a:gd name="T37" fmla="*/ 1140 h 1486"/>
              <a:gd name="T38" fmla="*/ 111 w 514"/>
              <a:gd name="T39" fmla="*/ 1099 h 1486"/>
              <a:gd name="T40" fmla="*/ 75 w 514"/>
              <a:gd name="T41" fmla="*/ 1066 h 1486"/>
              <a:gd name="T42" fmla="*/ 182 w 514"/>
              <a:gd name="T43" fmla="*/ 1064 h 1486"/>
              <a:gd name="T44" fmla="*/ 181 w 514"/>
              <a:gd name="T45" fmla="*/ 1047 h 1486"/>
              <a:gd name="T46" fmla="*/ 223 w 514"/>
              <a:gd name="T47" fmla="*/ 1030 h 1486"/>
              <a:gd name="T48" fmla="*/ 222 w 514"/>
              <a:gd name="T49" fmla="*/ 951 h 1486"/>
              <a:gd name="T50" fmla="*/ 192 w 514"/>
              <a:gd name="T51" fmla="*/ 930 h 1486"/>
              <a:gd name="T52" fmla="*/ 192 w 514"/>
              <a:gd name="T53" fmla="*/ 894 h 1486"/>
              <a:gd name="T54" fmla="*/ 157 w 514"/>
              <a:gd name="T55" fmla="*/ 873 h 1486"/>
              <a:gd name="T56" fmla="*/ 141 w 514"/>
              <a:gd name="T57" fmla="*/ 852 h 1486"/>
              <a:gd name="T58" fmla="*/ 79 w 514"/>
              <a:gd name="T59" fmla="*/ 853 h 1486"/>
              <a:gd name="T60" fmla="*/ 72 w 514"/>
              <a:gd name="T61" fmla="*/ 879 h 1486"/>
              <a:gd name="T62" fmla="*/ 20 w 514"/>
              <a:gd name="T63" fmla="*/ 863 h 1486"/>
              <a:gd name="T64" fmla="*/ 0 w 514"/>
              <a:gd name="T65" fmla="*/ 809 h 1486"/>
              <a:gd name="T66" fmla="*/ 7 w 514"/>
              <a:gd name="T67" fmla="*/ 710 h 1486"/>
              <a:gd name="T68" fmla="*/ 18 w 514"/>
              <a:gd name="T69" fmla="*/ 731 h 1486"/>
              <a:gd name="T70" fmla="*/ 16 w 514"/>
              <a:gd name="T71" fmla="*/ 597 h 1486"/>
              <a:gd name="T72" fmla="*/ 102 w 514"/>
              <a:gd name="T73" fmla="*/ 542 h 1486"/>
              <a:gd name="T74" fmla="*/ 100 w 514"/>
              <a:gd name="T75" fmla="*/ 470 h 1486"/>
              <a:gd name="T76" fmla="*/ 126 w 514"/>
              <a:gd name="T77" fmla="*/ 429 h 1486"/>
              <a:gd name="T78" fmla="*/ 99 w 514"/>
              <a:gd name="T79" fmla="*/ 372 h 1486"/>
              <a:gd name="T80" fmla="*/ 132 w 514"/>
              <a:gd name="T81" fmla="*/ 304 h 1486"/>
              <a:gd name="T82" fmla="*/ 168 w 514"/>
              <a:gd name="T83" fmla="*/ 284 h 1486"/>
              <a:gd name="T84" fmla="*/ 227 w 514"/>
              <a:gd name="T85" fmla="*/ 262 h 1486"/>
              <a:gd name="T86" fmla="*/ 279 w 514"/>
              <a:gd name="T87" fmla="*/ 236 h 1486"/>
              <a:gd name="T88" fmla="*/ 305 w 514"/>
              <a:gd name="T89" fmla="*/ 148 h 1486"/>
              <a:gd name="T90" fmla="*/ 400 w 514"/>
              <a:gd name="T91" fmla="*/ 14 h 1486"/>
              <a:gd name="T92" fmla="*/ 408 w 514"/>
              <a:gd name="T93" fmla="*/ 21 h 1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4" h="1486">
                <a:moveTo>
                  <a:pt x="408" y="21"/>
                </a:moveTo>
                <a:lnTo>
                  <a:pt x="514" y="0"/>
                </a:lnTo>
                <a:lnTo>
                  <a:pt x="510" y="297"/>
                </a:lnTo>
                <a:lnTo>
                  <a:pt x="449" y="298"/>
                </a:lnTo>
                <a:lnTo>
                  <a:pt x="443" y="458"/>
                </a:lnTo>
                <a:lnTo>
                  <a:pt x="291" y="467"/>
                </a:lnTo>
                <a:lnTo>
                  <a:pt x="293" y="530"/>
                </a:lnTo>
                <a:lnTo>
                  <a:pt x="240" y="531"/>
                </a:lnTo>
                <a:lnTo>
                  <a:pt x="236" y="780"/>
                </a:lnTo>
                <a:lnTo>
                  <a:pt x="289" y="779"/>
                </a:lnTo>
                <a:lnTo>
                  <a:pt x="287" y="1170"/>
                </a:lnTo>
                <a:lnTo>
                  <a:pt x="439" y="1172"/>
                </a:lnTo>
                <a:lnTo>
                  <a:pt x="440" y="1238"/>
                </a:lnTo>
                <a:lnTo>
                  <a:pt x="493" y="1237"/>
                </a:lnTo>
                <a:lnTo>
                  <a:pt x="445" y="1486"/>
                </a:lnTo>
                <a:lnTo>
                  <a:pt x="355" y="1408"/>
                </a:lnTo>
                <a:lnTo>
                  <a:pt x="271" y="1336"/>
                </a:lnTo>
                <a:lnTo>
                  <a:pt x="223" y="1240"/>
                </a:lnTo>
                <a:lnTo>
                  <a:pt x="93" y="1140"/>
                </a:lnTo>
                <a:lnTo>
                  <a:pt x="111" y="1099"/>
                </a:lnTo>
                <a:lnTo>
                  <a:pt x="75" y="1066"/>
                </a:lnTo>
                <a:lnTo>
                  <a:pt x="182" y="1064"/>
                </a:lnTo>
                <a:lnTo>
                  <a:pt x="181" y="1047"/>
                </a:lnTo>
                <a:lnTo>
                  <a:pt x="223" y="1030"/>
                </a:lnTo>
                <a:lnTo>
                  <a:pt x="222" y="951"/>
                </a:lnTo>
                <a:lnTo>
                  <a:pt x="192" y="930"/>
                </a:lnTo>
                <a:lnTo>
                  <a:pt x="192" y="894"/>
                </a:lnTo>
                <a:lnTo>
                  <a:pt x="157" y="873"/>
                </a:lnTo>
                <a:lnTo>
                  <a:pt x="141" y="852"/>
                </a:lnTo>
                <a:lnTo>
                  <a:pt x="79" y="853"/>
                </a:lnTo>
                <a:lnTo>
                  <a:pt x="72" y="879"/>
                </a:lnTo>
                <a:lnTo>
                  <a:pt x="20" y="863"/>
                </a:lnTo>
                <a:lnTo>
                  <a:pt x="0" y="809"/>
                </a:lnTo>
                <a:lnTo>
                  <a:pt x="7" y="710"/>
                </a:lnTo>
                <a:lnTo>
                  <a:pt x="18" y="731"/>
                </a:lnTo>
                <a:lnTo>
                  <a:pt x="16" y="597"/>
                </a:lnTo>
                <a:lnTo>
                  <a:pt x="102" y="542"/>
                </a:lnTo>
                <a:lnTo>
                  <a:pt x="100" y="470"/>
                </a:lnTo>
                <a:lnTo>
                  <a:pt x="126" y="429"/>
                </a:lnTo>
                <a:lnTo>
                  <a:pt x="99" y="372"/>
                </a:lnTo>
                <a:lnTo>
                  <a:pt x="132" y="304"/>
                </a:lnTo>
                <a:lnTo>
                  <a:pt x="168" y="284"/>
                </a:lnTo>
                <a:lnTo>
                  <a:pt x="227" y="262"/>
                </a:lnTo>
                <a:lnTo>
                  <a:pt x="279" y="236"/>
                </a:lnTo>
                <a:lnTo>
                  <a:pt x="305" y="148"/>
                </a:lnTo>
                <a:lnTo>
                  <a:pt x="400" y="14"/>
                </a:lnTo>
                <a:lnTo>
                  <a:pt x="408" y="21"/>
                </a:lnTo>
              </a:path>
            </a:pathLst>
          </a:custGeom>
          <a:solidFill>
            <a:srgbClr val="E9A703"/>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882" tIns="50941" rIns="101882" bIns="50941"/>
          <a:lstStyle/>
          <a:p>
            <a:endParaRPr lang="en-US"/>
          </a:p>
        </p:txBody>
      </p:sp>
      <p:sp>
        <p:nvSpPr>
          <p:cNvPr id="76824" name="Freeform 24"/>
          <p:cNvSpPr>
            <a:spLocks/>
          </p:cNvSpPr>
          <p:nvPr/>
        </p:nvSpPr>
        <p:spPr bwMode="auto">
          <a:xfrm>
            <a:off x="7311549" y="2448667"/>
            <a:ext cx="1486058" cy="591925"/>
          </a:xfrm>
          <a:custGeom>
            <a:avLst/>
            <a:gdLst>
              <a:gd name="T0" fmla="*/ 0 w 851"/>
              <a:gd name="T1" fmla="*/ 328 h 329"/>
              <a:gd name="T2" fmla="*/ 243 w 851"/>
              <a:gd name="T3" fmla="*/ 195 h 329"/>
              <a:gd name="T4" fmla="*/ 478 w 851"/>
              <a:gd name="T5" fmla="*/ 0 h 329"/>
              <a:gd name="T6" fmla="*/ 850 w 851"/>
              <a:gd name="T7" fmla="*/ 21 h 329"/>
            </a:gdLst>
            <a:ahLst/>
            <a:cxnLst>
              <a:cxn ang="0">
                <a:pos x="T0" y="T1"/>
              </a:cxn>
              <a:cxn ang="0">
                <a:pos x="T2" y="T3"/>
              </a:cxn>
              <a:cxn ang="0">
                <a:pos x="T4" y="T5"/>
              </a:cxn>
              <a:cxn ang="0">
                <a:pos x="T6" y="T7"/>
              </a:cxn>
            </a:cxnLst>
            <a:rect l="0" t="0" r="r" b="b"/>
            <a:pathLst>
              <a:path w="851" h="329">
                <a:moveTo>
                  <a:pt x="0" y="328"/>
                </a:moveTo>
                <a:lnTo>
                  <a:pt x="243" y="195"/>
                </a:lnTo>
                <a:lnTo>
                  <a:pt x="478" y="0"/>
                </a:lnTo>
                <a:lnTo>
                  <a:pt x="850" y="21"/>
                </a:lnTo>
              </a:path>
            </a:pathLst>
          </a:custGeom>
          <a:noFill/>
          <a:ln w="25400" cap="rnd"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882" tIns="50941" rIns="101882" bIns="50941"/>
          <a:lstStyle/>
          <a:p>
            <a:endParaRPr lang="en-US"/>
          </a:p>
        </p:txBody>
      </p:sp>
      <p:sp>
        <p:nvSpPr>
          <p:cNvPr id="76825" name="Line 25"/>
          <p:cNvSpPr>
            <a:spLocks noChangeShapeType="1"/>
          </p:cNvSpPr>
          <p:nvPr/>
        </p:nvSpPr>
        <p:spPr bwMode="auto">
          <a:xfrm flipH="1">
            <a:off x="8312150" y="2108624"/>
            <a:ext cx="6985" cy="341842"/>
          </a:xfrm>
          <a:prstGeom prst="line">
            <a:avLst/>
          </a:prstGeom>
          <a:noFill/>
          <a:ln w="254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nchor="ctr"/>
          <a:lstStyle/>
          <a:p>
            <a:endParaRPr lang="en-US"/>
          </a:p>
        </p:txBody>
      </p:sp>
      <p:sp>
        <p:nvSpPr>
          <p:cNvPr id="76826" name="Freeform 26"/>
          <p:cNvSpPr>
            <a:spLocks/>
          </p:cNvSpPr>
          <p:nvPr/>
        </p:nvSpPr>
        <p:spPr bwMode="auto">
          <a:xfrm>
            <a:off x="8203883" y="2481051"/>
            <a:ext cx="200819" cy="870797"/>
          </a:xfrm>
          <a:custGeom>
            <a:avLst/>
            <a:gdLst>
              <a:gd name="T0" fmla="*/ 95 w 115"/>
              <a:gd name="T1" fmla="*/ 0 h 484"/>
              <a:gd name="T2" fmla="*/ 114 w 115"/>
              <a:gd name="T3" fmla="*/ 250 h 484"/>
              <a:gd name="T4" fmla="*/ 0 w 115"/>
              <a:gd name="T5" fmla="*/ 337 h 484"/>
              <a:gd name="T6" fmla="*/ 22 w 115"/>
              <a:gd name="T7" fmla="*/ 483 h 484"/>
            </a:gdLst>
            <a:ahLst/>
            <a:cxnLst>
              <a:cxn ang="0">
                <a:pos x="T0" y="T1"/>
              </a:cxn>
              <a:cxn ang="0">
                <a:pos x="T2" y="T3"/>
              </a:cxn>
              <a:cxn ang="0">
                <a:pos x="T4" y="T5"/>
              </a:cxn>
              <a:cxn ang="0">
                <a:pos x="T6" y="T7"/>
              </a:cxn>
            </a:cxnLst>
            <a:rect l="0" t="0" r="r" b="b"/>
            <a:pathLst>
              <a:path w="115" h="484">
                <a:moveTo>
                  <a:pt x="95" y="0"/>
                </a:moveTo>
                <a:lnTo>
                  <a:pt x="114" y="250"/>
                </a:lnTo>
                <a:lnTo>
                  <a:pt x="0" y="337"/>
                </a:lnTo>
                <a:lnTo>
                  <a:pt x="22" y="483"/>
                </a:lnTo>
              </a:path>
            </a:pathLst>
          </a:custGeom>
          <a:noFill/>
          <a:ln w="25400" cap="rnd"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882" tIns="50941" rIns="101882" bIns="50941"/>
          <a:lstStyle/>
          <a:p>
            <a:endParaRPr lang="en-US"/>
          </a:p>
        </p:txBody>
      </p:sp>
      <p:sp>
        <p:nvSpPr>
          <p:cNvPr id="76827" name="Freeform 27"/>
          <p:cNvSpPr>
            <a:spLocks/>
          </p:cNvSpPr>
          <p:nvPr/>
        </p:nvSpPr>
        <p:spPr bwMode="auto">
          <a:xfrm>
            <a:off x="7585711" y="4069716"/>
            <a:ext cx="137954" cy="178118"/>
          </a:xfrm>
          <a:custGeom>
            <a:avLst/>
            <a:gdLst>
              <a:gd name="T0" fmla="*/ 0 w 79"/>
              <a:gd name="T1" fmla="*/ 98 h 99"/>
              <a:gd name="T2" fmla="*/ 78 w 79"/>
              <a:gd name="T3" fmla="*/ 57 h 99"/>
              <a:gd name="T4" fmla="*/ 78 w 79"/>
              <a:gd name="T5" fmla="*/ 0 h 99"/>
            </a:gdLst>
            <a:ahLst/>
            <a:cxnLst>
              <a:cxn ang="0">
                <a:pos x="T0" y="T1"/>
              </a:cxn>
              <a:cxn ang="0">
                <a:pos x="T2" y="T3"/>
              </a:cxn>
              <a:cxn ang="0">
                <a:pos x="T4" y="T5"/>
              </a:cxn>
            </a:cxnLst>
            <a:rect l="0" t="0" r="r" b="b"/>
            <a:pathLst>
              <a:path w="79" h="99">
                <a:moveTo>
                  <a:pt x="0" y="98"/>
                </a:moveTo>
                <a:lnTo>
                  <a:pt x="78" y="57"/>
                </a:lnTo>
                <a:lnTo>
                  <a:pt x="78" y="0"/>
                </a:lnTo>
              </a:path>
            </a:pathLst>
          </a:custGeom>
          <a:noFill/>
          <a:ln w="25400" cap="rnd"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882" tIns="50941" rIns="101882" bIns="50941"/>
          <a:lstStyle/>
          <a:p>
            <a:endParaRPr lang="en-US"/>
          </a:p>
        </p:txBody>
      </p:sp>
      <p:sp>
        <p:nvSpPr>
          <p:cNvPr id="76828" name="Freeform 28"/>
          <p:cNvSpPr>
            <a:spLocks/>
          </p:cNvSpPr>
          <p:nvPr/>
        </p:nvSpPr>
        <p:spPr bwMode="auto">
          <a:xfrm>
            <a:off x="7636352" y="3706284"/>
            <a:ext cx="272415" cy="386821"/>
          </a:xfrm>
          <a:custGeom>
            <a:avLst/>
            <a:gdLst>
              <a:gd name="T0" fmla="*/ 0 w 156"/>
              <a:gd name="T1" fmla="*/ 214 h 215"/>
              <a:gd name="T2" fmla="*/ 45 w 156"/>
              <a:gd name="T3" fmla="*/ 205 h 215"/>
              <a:gd name="T4" fmla="*/ 116 w 156"/>
              <a:gd name="T5" fmla="*/ 174 h 215"/>
              <a:gd name="T6" fmla="*/ 114 w 156"/>
              <a:gd name="T7" fmla="*/ 0 h 215"/>
              <a:gd name="T8" fmla="*/ 155 w 156"/>
              <a:gd name="T9" fmla="*/ 0 h 215"/>
            </a:gdLst>
            <a:ahLst/>
            <a:cxnLst>
              <a:cxn ang="0">
                <a:pos x="T0" y="T1"/>
              </a:cxn>
              <a:cxn ang="0">
                <a:pos x="T2" y="T3"/>
              </a:cxn>
              <a:cxn ang="0">
                <a:pos x="T4" y="T5"/>
              </a:cxn>
              <a:cxn ang="0">
                <a:pos x="T6" y="T7"/>
              </a:cxn>
              <a:cxn ang="0">
                <a:pos x="T8" y="T9"/>
              </a:cxn>
            </a:cxnLst>
            <a:rect l="0" t="0" r="r" b="b"/>
            <a:pathLst>
              <a:path w="156" h="215">
                <a:moveTo>
                  <a:pt x="0" y="214"/>
                </a:moveTo>
                <a:lnTo>
                  <a:pt x="45" y="205"/>
                </a:lnTo>
                <a:lnTo>
                  <a:pt x="116" y="174"/>
                </a:lnTo>
                <a:lnTo>
                  <a:pt x="114" y="0"/>
                </a:lnTo>
                <a:lnTo>
                  <a:pt x="155" y="0"/>
                </a:lnTo>
              </a:path>
            </a:pathLst>
          </a:custGeom>
          <a:noFill/>
          <a:ln w="25400" cap="rnd"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882" tIns="50941" rIns="101882" bIns="50941"/>
          <a:lstStyle/>
          <a:p>
            <a:endParaRPr lang="en-US"/>
          </a:p>
        </p:txBody>
      </p:sp>
      <p:sp>
        <p:nvSpPr>
          <p:cNvPr id="76829" name="Line 29"/>
          <p:cNvSpPr>
            <a:spLocks noChangeShapeType="1"/>
          </p:cNvSpPr>
          <p:nvPr/>
        </p:nvSpPr>
        <p:spPr bwMode="auto">
          <a:xfrm>
            <a:off x="7914005" y="3490384"/>
            <a:ext cx="0" cy="284268"/>
          </a:xfrm>
          <a:prstGeom prst="line">
            <a:avLst/>
          </a:prstGeom>
          <a:noFill/>
          <a:ln w="254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nchor="ctr"/>
          <a:lstStyle/>
          <a:p>
            <a:endParaRPr lang="en-US"/>
          </a:p>
        </p:txBody>
      </p:sp>
      <p:sp>
        <p:nvSpPr>
          <p:cNvPr id="76830" name="Line 30"/>
          <p:cNvSpPr>
            <a:spLocks noChangeShapeType="1"/>
          </p:cNvSpPr>
          <p:nvPr/>
        </p:nvSpPr>
        <p:spPr bwMode="auto">
          <a:xfrm>
            <a:off x="7919244" y="3738669"/>
            <a:ext cx="258445" cy="8996"/>
          </a:xfrm>
          <a:prstGeom prst="line">
            <a:avLst/>
          </a:prstGeom>
          <a:noFill/>
          <a:ln w="254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nchor="ctr"/>
          <a:lstStyle/>
          <a:p>
            <a:endParaRPr lang="en-US"/>
          </a:p>
        </p:txBody>
      </p:sp>
      <p:sp>
        <p:nvSpPr>
          <p:cNvPr id="76831" name="Line 31"/>
          <p:cNvSpPr>
            <a:spLocks noChangeShapeType="1"/>
          </p:cNvSpPr>
          <p:nvPr/>
        </p:nvSpPr>
        <p:spPr bwMode="auto">
          <a:xfrm flipV="1">
            <a:off x="8900637" y="2759922"/>
            <a:ext cx="143193" cy="32385"/>
          </a:xfrm>
          <a:prstGeom prst="line">
            <a:avLst/>
          </a:prstGeom>
          <a:noFill/>
          <a:ln w="254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nchor="ctr"/>
          <a:lstStyle/>
          <a:p>
            <a:endParaRPr lang="en-US"/>
          </a:p>
        </p:txBody>
      </p:sp>
      <p:sp>
        <p:nvSpPr>
          <p:cNvPr id="76832" name="Line 32"/>
          <p:cNvSpPr>
            <a:spLocks noChangeShapeType="1"/>
          </p:cNvSpPr>
          <p:nvPr/>
        </p:nvSpPr>
        <p:spPr bwMode="auto">
          <a:xfrm>
            <a:off x="8348822" y="1786573"/>
            <a:ext cx="151923" cy="0"/>
          </a:xfrm>
          <a:prstGeom prst="line">
            <a:avLst/>
          </a:prstGeom>
          <a:noFill/>
          <a:ln w="254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nchor="ctr"/>
          <a:lstStyle/>
          <a:p>
            <a:endParaRPr lang="en-US"/>
          </a:p>
        </p:txBody>
      </p:sp>
      <p:sp>
        <p:nvSpPr>
          <p:cNvPr id="76833" name="Freeform 33"/>
          <p:cNvSpPr>
            <a:spLocks/>
          </p:cNvSpPr>
          <p:nvPr/>
        </p:nvSpPr>
        <p:spPr bwMode="auto">
          <a:xfrm>
            <a:off x="8420418" y="1700213"/>
            <a:ext cx="97790" cy="388620"/>
          </a:xfrm>
          <a:custGeom>
            <a:avLst/>
            <a:gdLst>
              <a:gd name="T0" fmla="*/ 0 w 56"/>
              <a:gd name="T1" fmla="*/ 215 h 216"/>
              <a:gd name="T2" fmla="*/ 0 w 56"/>
              <a:gd name="T3" fmla="*/ 0 h 216"/>
              <a:gd name="T4" fmla="*/ 55 w 56"/>
              <a:gd name="T5" fmla="*/ 0 h 216"/>
            </a:gdLst>
            <a:ahLst/>
            <a:cxnLst>
              <a:cxn ang="0">
                <a:pos x="T0" y="T1"/>
              </a:cxn>
              <a:cxn ang="0">
                <a:pos x="T2" y="T3"/>
              </a:cxn>
              <a:cxn ang="0">
                <a:pos x="T4" y="T5"/>
              </a:cxn>
            </a:cxnLst>
            <a:rect l="0" t="0" r="r" b="b"/>
            <a:pathLst>
              <a:path w="56" h="216">
                <a:moveTo>
                  <a:pt x="0" y="215"/>
                </a:moveTo>
                <a:lnTo>
                  <a:pt x="0" y="0"/>
                </a:lnTo>
                <a:lnTo>
                  <a:pt x="55" y="0"/>
                </a:lnTo>
              </a:path>
            </a:pathLst>
          </a:custGeom>
          <a:noFill/>
          <a:ln w="25400" cap="rnd"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882" tIns="50941" rIns="101882" bIns="50941"/>
          <a:lstStyle/>
          <a:p>
            <a:endParaRPr lang="en-US"/>
          </a:p>
        </p:txBody>
      </p:sp>
      <p:sp>
        <p:nvSpPr>
          <p:cNvPr id="76834" name="Oval 34"/>
          <p:cNvSpPr>
            <a:spLocks noChangeArrowheads="1"/>
          </p:cNvSpPr>
          <p:nvPr/>
        </p:nvSpPr>
        <p:spPr bwMode="auto">
          <a:xfrm rot="21540000">
            <a:off x="7290595" y="1504103"/>
            <a:ext cx="66358" cy="64770"/>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nchor="ctr"/>
          <a:lstStyle/>
          <a:p>
            <a:endParaRPr lang="en-US"/>
          </a:p>
        </p:txBody>
      </p:sp>
      <p:sp>
        <p:nvSpPr>
          <p:cNvPr id="76835" name="Freeform 35"/>
          <p:cNvSpPr>
            <a:spLocks/>
          </p:cNvSpPr>
          <p:nvPr/>
        </p:nvSpPr>
        <p:spPr bwMode="auto">
          <a:xfrm>
            <a:off x="4721860" y="5769929"/>
            <a:ext cx="4851083" cy="555942"/>
          </a:xfrm>
          <a:custGeom>
            <a:avLst/>
            <a:gdLst>
              <a:gd name="T0" fmla="*/ 0 w 2778"/>
              <a:gd name="T1" fmla="*/ 308 h 309"/>
              <a:gd name="T2" fmla="*/ 53 w 2778"/>
              <a:gd name="T3" fmla="*/ 300 h 309"/>
              <a:gd name="T4" fmla="*/ 394 w 2778"/>
              <a:gd name="T5" fmla="*/ 287 h 309"/>
              <a:gd name="T6" fmla="*/ 934 w 2778"/>
              <a:gd name="T7" fmla="*/ 215 h 309"/>
              <a:gd name="T8" fmla="*/ 1147 w 2778"/>
              <a:gd name="T9" fmla="*/ 205 h 309"/>
              <a:gd name="T10" fmla="*/ 1545 w 2778"/>
              <a:gd name="T11" fmla="*/ 106 h 309"/>
              <a:gd name="T12" fmla="*/ 1783 w 2778"/>
              <a:gd name="T13" fmla="*/ 40 h 309"/>
              <a:gd name="T14" fmla="*/ 2252 w 2778"/>
              <a:gd name="T15" fmla="*/ 25 h 309"/>
              <a:gd name="T16" fmla="*/ 2777 w 2778"/>
              <a:gd name="T17"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78" h="309">
                <a:moveTo>
                  <a:pt x="0" y="308"/>
                </a:moveTo>
                <a:lnTo>
                  <a:pt x="53" y="300"/>
                </a:lnTo>
                <a:lnTo>
                  <a:pt x="394" y="287"/>
                </a:lnTo>
                <a:lnTo>
                  <a:pt x="934" y="215"/>
                </a:lnTo>
                <a:lnTo>
                  <a:pt x="1147" y="205"/>
                </a:lnTo>
                <a:lnTo>
                  <a:pt x="1545" y="106"/>
                </a:lnTo>
                <a:lnTo>
                  <a:pt x="1783" y="40"/>
                </a:lnTo>
                <a:lnTo>
                  <a:pt x="2252" y="25"/>
                </a:lnTo>
                <a:lnTo>
                  <a:pt x="2777" y="0"/>
                </a:lnTo>
              </a:path>
            </a:pathLst>
          </a:custGeom>
          <a:noFill/>
          <a:ln w="25400" cap="rnd" cmpd="sng">
            <a:solidFill>
              <a:srgbClr val="FF66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882" tIns="50941" rIns="101882" bIns="50941"/>
          <a:lstStyle/>
          <a:p>
            <a:endParaRPr lang="en-US"/>
          </a:p>
        </p:txBody>
      </p:sp>
      <p:sp>
        <p:nvSpPr>
          <p:cNvPr id="76836" name="Freeform 36"/>
          <p:cNvSpPr>
            <a:spLocks/>
          </p:cNvSpPr>
          <p:nvPr/>
        </p:nvSpPr>
        <p:spPr bwMode="auto">
          <a:xfrm>
            <a:off x="8488522" y="2961429"/>
            <a:ext cx="1152525" cy="3673898"/>
          </a:xfrm>
          <a:custGeom>
            <a:avLst/>
            <a:gdLst>
              <a:gd name="T0" fmla="*/ 659 w 660"/>
              <a:gd name="T1" fmla="*/ 2041 h 2042"/>
              <a:gd name="T2" fmla="*/ 483 w 660"/>
              <a:gd name="T3" fmla="*/ 1845 h 2042"/>
              <a:gd name="T4" fmla="*/ 362 w 660"/>
              <a:gd name="T5" fmla="*/ 1360 h 2042"/>
              <a:gd name="T6" fmla="*/ 177 w 660"/>
              <a:gd name="T7" fmla="*/ 666 h 2042"/>
              <a:gd name="T8" fmla="*/ 0 w 660"/>
              <a:gd name="T9" fmla="*/ 0 h 2042"/>
            </a:gdLst>
            <a:ahLst/>
            <a:cxnLst>
              <a:cxn ang="0">
                <a:pos x="T0" y="T1"/>
              </a:cxn>
              <a:cxn ang="0">
                <a:pos x="T2" y="T3"/>
              </a:cxn>
              <a:cxn ang="0">
                <a:pos x="T4" y="T5"/>
              </a:cxn>
              <a:cxn ang="0">
                <a:pos x="T6" y="T7"/>
              </a:cxn>
              <a:cxn ang="0">
                <a:pos x="T8" y="T9"/>
              </a:cxn>
            </a:cxnLst>
            <a:rect l="0" t="0" r="r" b="b"/>
            <a:pathLst>
              <a:path w="660" h="2042">
                <a:moveTo>
                  <a:pt x="659" y="2041"/>
                </a:moveTo>
                <a:lnTo>
                  <a:pt x="483" y="1845"/>
                </a:lnTo>
                <a:lnTo>
                  <a:pt x="362" y="1360"/>
                </a:lnTo>
                <a:lnTo>
                  <a:pt x="177" y="666"/>
                </a:lnTo>
                <a:lnTo>
                  <a:pt x="0" y="0"/>
                </a:lnTo>
              </a:path>
            </a:pathLst>
          </a:custGeom>
          <a:noFill/>
          <a:ln w="2540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882" tIns="50941" rIns="101882" bIns="50941"/>
          <a:lstStyle/>
          <a:p>
            <a:endParaRPr lang="en-US"/>
          </a:p>
        </p:txBody>
      </p:sp>
      <p:sp>
        <p:nvSpPr>
          <p:cNvPr id="76837" name="Freeform 37"/>
          <p:cNvSpPr>
            <a:spLocks/>
          </p:cNvSpPr>
          <p:nvPr/>
        </p:nvSpPr>
        <p:spPr bwMode="auto">
          <a:xfrm>
            <a:off x="4552474" y="2745529"/>
            <a:ext cx="4624070" cy="581131"/>
          </a:xfrm>
          <a:custGeom>
            <a:avLst/>
            <a:gdLst>
              <a:gd name="T0" fmla="*/ 0 w 2648"/>
              <a:gd name="T1" fmla="*/ 323 h 323"/>
              <a:gd name="T2" fmla="*/ 193 w 2648"/>
              <a:gd name="T3" fmla="*/ 260 h 323"/>
              <a:gd name="T4" fmla="*/ 187 w 2648"/>
              <a:gd name="T5" fmla="*/ 260 h 323"/>
              <a:gd name="T6" fmla="*/ 825 w 2648"/>
              <a:gd name="T7" fmla="*/ 199 h 323"/>
              <a:gd name="T8" fmla="*/ 2012 w 2648"/>
              <a:gd name="T9" fmla="*/ 228 h 323"/>
              <a:gd name="T10" fmla="*/ 2222 w 2648"/>
              <a:gd name="T11" fmla="*/ 72 h 323"/>
              <a:gd name="T12" fmla="*/ 2648 w 2648"/>
              <a:gd name="T13" fmla="*/ 72 h 323"/>
              <a:gd name="T14" fmla="*/ 2648 w 2648"/>
              <a:gd name="T15" fmla="*/ 0 h 3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48" h="323">
                <a:moveTo>
                  <a:pt x="0" y="323"/>
                </a:moveTo>
                <a:lnTo>
                  <a:pt x="193" y="260"/>
                </a:lnTo>
                <a:lnTo>
                  <a:pt x="187" y="260"/>
                </a:lnTo>
                <a:lnTo>
                  <a:pt x="825" y="199"/>
                </a:lnTo>
                <a:lnTo>
                  <a:pt x="2012" y="228"/>
                </a:lnTo>
                <a:lnTo>
                  <a:pt x="2222" y="72"/>
                </a:lnTo>
                <a:lnTo>
                  <a:pt x="2648" y="72"/>
                </a:lnTo>
                <a:lnTo>
                  <a:pt x="2648" y="0"/>
                </a:lnTo>
              </a:path>
            </a:pathLst>
          </a:custGeom>
          <a:noFill/>
          <a:ln w="25400" cap="rnd" cmpd="sng">
            <a:solidFill>
              <a:srgbClr val="00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882" tIns="50941" rIns="101882" bIns="50941"/>
          <a:lstStyle/>
          <a:p>
            <a:endParaRPr lang="en-US"/>
          </a:p>
        </p:txBody>
      </p:sp>
      <p:sp>
        <p:nvSpPr>
          <p:cNvPr id="76838" name="Freeform 38"/>
          <p:cNvSpPr>
            <a:spLocks/>
          </p:cNvSpPr>
          <p:nvPr/>
        </p:nvSpPr>
        <p:spPr bwMode="auto">
          <a:xfrm>
            <a:off x="7711440" y="2277745"/>
            <a:ext cx="1370807" cy="4649047"/>
          </a:xfrm>
          <a:custGeom>
            <a:avLst/>
            <a:gdLst>
              <a:gd name="T0" fmla="*/ 0 w 785"/>
              <a:gd name="T1" fmla="*/ 2584 h 2584"/>
              <a:gd name="T2" fmla="*/ 282 w 785"/>
              <a:gd name="T3" fmla="*/ 671 h 2584"/>
              <a:gd name="T4" fmla="*/ 304 w 785"/>
              <a:gd name="T5" fmla="*/ 557 h 2584"/>
              <a:gd name="T6" fmla="*/ 427 w 785"/>
              <a:gd name="T7" fmla="*/ 327 h 2584"/>
              <a:gd name="T8" fmla="*/ 511 w 785"/>
              <a:gd name="T9" fmla="*/ 183 h 2584"/>
              <a:gd name="T10" fmla="*/ 629 w 785"/>
              <a:gd name="T11" fmla="*/ 110 h 2584"/>
              <a:gd name="T12" fmla="*/ 725 w 785"/>
              <a:gd name="T13" fmla="*/ 0 h 2584"/>
              <a:gd name="T14" fmla="*/ 785 w 785"/>
              <a:gd name="T15" fmla="*/ 0 h 25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5" h="2584">
                <a:moveTo>
                  <a:pt x="0" y="2584"/>
                </a:moveTo>
                <a:lnTo>
                  <a:pt x="282" y="671"/>
                </a:lnTo>
                <a:lnTo>
                  <a:pt x="304" y="557"/>
                </a:lnTo>
                <a:lnTo>
                  <a:pt x="427" y="327"/>
                </a:lnTo>
                <a:lnTo>
                  <a:pt x="511" y="183"/>
                </a:lnTo>
                <a:lnTo>
                  <a:pt x="629" y="110"/>
                </a:lnTo>
                <a:lnTo>
                  <a:pt x="725" y="0"/>
                </a:lnTo>
                <a:lnTo>
                  <a:pt x="785" y="0"/>
                </a:lnTo>
              </a:path>
            </a:pathLst>
          </a:custGeom>
          <a:noFill/>
          <a:ln w="25400" cap="rnd" cmpd="sng">
            <a:solidFill>
              <a:srgbClr val="00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882" tIns="50941" rIns="101882" bIns="50941"/>
          <a:lstStyle/>
          <a:p>
            <a:endParaRPr lang="en-US"/>
          </a:p>
        </p:txBody>
      </p:sp>
      <p:sp>
        <p:nvSpPr>
          <p:cNvPr id="76839" name="Freeform 39"/>
          <p:cNvSpPr>
            <a:spLocks/>
          </p:cNvSpPr>
          <p:nvPr/>
        </p:nvSpPr>
        <p:spPr bwMode="auto">
          <a:xfrm>
            <a:off x="6031547" y="1187451"/>
            <a:ext cx="2229962" cy="1919711"/>
          </a:xfrm>
          <a:custGeom>
            <a:avLst/>
            <a:gdLst>
              <a:gd name="T0" fmla="*/ 0 w 1277"/>
              <a:gd name="T1" fmla="*/ 1066 h 1067"/>
              <a:gd name="T2" fmla="*/ 458 w 1277"/>
              <a:gd name="T3" fmla="*/ 716 h 1067"/>
              <a:gd name="T4" fmla="*/ 1276 w 1277"/>
              <a:gd name="T5" fmla="*/ 0 h 1067"/>
            </a:gdLst>
            <a:ahLst/>
            <a:cxnLst>
              <a:cxn ang="0">
                <a:pos x="T0" y="T1"/>
              </a:cxn>
              <a:cxn ang="0">
                <a:pos x="T2" y="T3"/>
              </a:cxn>
              <a:cxn ang="0">
                <a:pos x="T4" y="T5"/>
              </a:cxn>
            </a:cxnLst>
            <a:rect l="0" t="0" r="r" b="b"/>
            <a:pathLst>
              <a:path w="1277" h="1067">
                <a:moveTo>
                  <a:pt x="0" y="1066"/>
                </a:moveTo>
                <a:lnTo>
                  <a:pt x="458" y="716"/>
                </a:lnTo>
                <a:lnTo>
                  <a:pt x="1276" y="0"/>
                </a:lnTo>
              </a:path>
            </a:pathLst>
          </a:custGeom>
          <a:noFill/>
          <a:ln w="25400" cap="rnd" cmpd="sng">
            <a:solidFill>
              <a:srgbClr val="00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882" tIns="50941" rIns="101882" bIns="50941"/>
          <a:lstStyle/>
          <a:p>
            <a:endParaRPr lang="en-US"/>
          </a:p>
        </p:txBody>
      </p:sp>
      <p:sp>
        <p:nvSpPr>
          <p:cNvPr id="76840" name="Line 40"/>
          <p:cNvSpPr>
            <a:spLocks noChangeShapeType="1"/>
          </p:cNvSpPr>
          <p:nvPr/>
        </p:nvSpPr>
        <p:spPr bwMode="auto">
          <a:xfrm flipH="1" flipV="1">
            <a:off x="7157879" y="1635443"/>
            <a:ext cx="298608" cy="300460"/>
          </a:xfrm>
          <a:prstGeom prst="line">
            <a:avLst/>
          </a:prstGeom>
          <a:noFill/>
          <a:ln w="254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nchor="ctr"/>
          <a:lstStyle/>
          <a:p>
            <a:endParaRPr lang="en-US"/>
          </a:p>
        </p:txBody>
      </p:sp>
      <p:sp>
        <p:nvSpPr>
          <p:cNvPr id="76841" name="Freeform 41"/>
          <p:cNvSpPr>
            <a:spLocks/>
          </p:cNvSpPr>
          <p:nvPr/>
        </p:nvSpPr>
        <p:spPr bwMode="auto">
          <a:xfrm>
            <a:off x="7831932" y="1500505"/>
            <a:ext cx="796290" cy="102553"/>
          </a:xfrm>
          <a:custGeom>
            <a:avLst/>
            <a:gdLst>
              <a:gd name="T0" fmla="*/ 0 w 456"/>
              <a:gd name="T1" fmla="*/ 56 h 57"/>
              <a:gd name="T2" fmla="*/ 229 w 456"/>
              <a:gd name="T3" fmla="*/ 44 h 57"/>
              <a:gd name="T4" fmla="*/ 385 w 456"/>
              <a:gd name="T5" fmla="*/ 5 h 57"/>
              <a:gd name="T6" fmla="*/ 455 w 456"/>
              <a:gd name="T7" fmla="*/ 0 h 57"/>
            </a:gdLst>
            <a:ahLst/>
            <a:cxnLst>
              <a:cxn ang="0">
                <a:pos x="T0" y="T1"/>
              </a:cxn>
              <a:cxn ang="0">
                <a:pos x="T2" y="T3"/>
              </a:cxn>
              <a:cxn ang="0">
                <a:pos x="T4" y="T5"/>
              </a:cxn>
              <a:cxn ang="0">
                <a:pos x="T6" y="T7"/>
              </a:cxn>
            </a:cxnLst>
            <a:rect l="0" t="0" r="r" b="b"/>
            <a:pathLst>
              <a:path w="456" h="57">
                <a:moveTo>
                  <a:pt x="0" y="56"/>
                </a:moveTo>
                <a:lnTo>
                  <a:pt x="229" y="44"/>
                </a:lnTo>
                <a:lnTo>
                  <a:pt x="385" y="5"/>
                </a:lnTo>
                <a:lnTo>
                  <a:pt x="455" y="0"/>
                </a:lnTo>
              </a:path>
            </a:pathLst>
          </a:custGeom>
          <a:noFill/>
          <a:ln w="25400" cap="rnd" cmpd="sng">
            <a:solidFill>
              <a:srgbClr val="00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882" tIns="50941" rIns="101882" bIns="50941"/>
          <a:lstStyle/>
          <a:p>
            <a:endParaRPr lang="en-US"/>
          </a:p>
        </p:txBody>
      </p:sp>
      <p:sp>
        <p:nvSpPr>
          <p:cNvPr id="76842" name="Freeform 42"/>
          <p:cNvSpPr>
            <a:spLocks/>
          </p:cNvSpPr>
          <p:nvPr/>
        </p:nvSpPr>
        <p:spPr bwMode="auto">
          <a:xfrm>
            <a:off x="8058945" y="1394355"/>
            <a:ext cx="352743" cy="120544"/>
          </a:xfrm>
          <a:custGeom>
            <a:avLst/>
            <a:gdLst>
              <a:gd name="T0" fmla="*/ 0 w 202"/>
              <a:gd name="T1" fmla="*/ 0 h 67"/>
              <a:gd name="T2" fmla="*/ 122 w 202"/>
              <a:gd name="T3" fmla="*/ 66 h 67"/>
              <a:gd name="T4" fmla="*/ 201 w 202"/>
              <a:gd name="T5" fmla="*/ 66 h 67"/>
            </a:gdLst>
            <a:ahLst/>
            <a:cxnLst>
              <a:cxn ang="0">
                <a:pos x="T0" y="T1"/>
              </a:cxn>
              <a:cxn ang="0">
                <a:pos x="T2" y="T3"/>
              </a:cxn>
              <a:cxn ang="0">
                <a:pos x="T4" y="T5"/>
              </a:cxn>
            </a:cxnLst>
            <a:rect l="0" t="0" r="r" b="b"/>
            <a:pathLst>
              <a:path w="202" h="67">
                <a:moveTo>
                  <a:pt x="0" y="0"/>
                </a:moveTo>
                <a:lnTo>
                  <a:pt x="122" y="66"/>
                </a:lnTo>
                <a:lnTo>
                  <a:pt x="201" y="66"/>
                </a:lnTo>
              </a:path>
            </a:pathLst>
          </a:custGeom>
          <a:noFill/>
          <a:ln w="25400" cap="rnd" cmpd="sng">
            <a:solidFill>
              <a:srgbClr val="00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882" tIns="50941" rIns="101882" bIns="50941"/>
          <a:lstStyle/>
          <a:p>
            <a:endParaRPr lang="en-US"/>
          </a:p>
        </p:txBody>
      </p:sp>
      <p:sp>
        <p:nvSpPr>
          <p:cNvPr id="76843" name="Freeform 43"/>
          <p:cNvSpPr>
            <a:spLocks/>
          </p:cNvSpPr>
          <p:nvPr/>
        </p:nvSpPr>
        <p:spPr bwMode="auto">
          <a:xfrm>
            <a:off x="8380255" y="1518497"/>
            <a:ext cx="134461" cy="1307995"/>
          </a:xfrm>
          <a:custGeom>
            <a:avLst/>
            <a:gdLst>
              <a:gd name="T0" fmla="*/ 76 w 77"/>
              <a:gd name="T1" fmla="*/ 0 h 727"/>
              <a:gd name="T2" fmla="*/ 57 w 77"/>
              <a:gd name="T3" fmla="*/ 87 h 727"/>
              <a:gd name="T4" fmla="*/ 59 w 77"/>
              <a:gd name="T5" fmla="*/ 323 h 727"/>
              <a:gd name="T6" fmla="*/ 0 w 77"/>
              <a:gd name="T7" fmla="*/ 386 h 727"/>
              <a:gd name="T8" fmla="*/ 11 w 77"/>
              <a:gd name="T9" fmla="*/ 543 h 727"/>
              <a:gd name="T10" fmla="*/ 5 w 77"/>
              <a:gd name="T11" fmla="*/ 612 h 727"/>
              <a:gd name="T12" fmla="*/ 46 w 77"/>
              <a:gd name="T13" fmla="*/ 726 h 727"/>
            </a:gdLst>
            <a:ahLst/>
            <a:cxnLst>
              <a:cxn ang="0">
                <a:pos x="T0" y="T1"/>
              </a:cxn>
              <a:cxn ang="0">
                <a:pos x="T2" y="T3"/>
              </a:cxn>
              <a:cxn ang="0">
                <a:pos x="T4" y="T5"/>
              </a:cxn>
              <a:cxn ang="0">
                <a:pos x="T6" y="T7"/>
              </a:cxn>
              <a:cxn ang="0">
                <a:pos x="T8" y="T9"/>
              </a:cxn>
              <a:cxn ang="0">
                <a:pos x="T10" y="T11"/>
              </a:cxn>
              <a:cxn ang="0">
                <a:pos x="T12" y="T13"/>
              </a:cxn>
            </a:cxnLst>
            <a:rect l="0" t="0" r="r" b="b"/>
            <a:pathLst>
              <a:path w="77" h="727">
                <a:moveTo>
                  <a:pt x="76" y="0"/>
                </a:moveTo>
                <a:lnTo>
                  <a:pt x="57" y="87"/>
                </a:lnTo>
                <a:lnTo>
                  <a:pt x="59" y="323"/>
                </a:lnTo>
                <a:lnTo>
                  <a:pt x="0" y="386"/>
                </a:lnTo>
                <a:lnTo>
                  <a:pt x="11" y="543"/>
                </a:lnTo>
                <a:lnTo>
                  <a:pt x="5" y="612"/>
                </a:lnTo>
                <a:lnTo>
                  <a:pt x="46" y="726"/>
                </a:lnTo>
              </a:path>
            </a:pathLst>
          </a:custGeom>
          <a:noFill/>
          <a:ln w="25400" cap="rnd" cmpd="sng">
            <a:solidFill>
              <a:srgbClr val="00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882" tIns="50941" rIns="101882" bIns="50941"/>
          <a:lstStyle/>
          <a:p>
            <a:endParaRPr lang="en-US"/>
          </a:p>
        </p:txBody>
      </p:sp>
      <p:sp>
        <p:nvSpPr>
          <p:cNvPr id="76844" name="Freeform 44"/>
          <p:cNvSpPr>
            <a:spLocks/>
          </p:cNvSpPr>
          <p:nvPr/>
        </p:nvSpPr>
        <p:spPr bwMode="auto">
          <a:xfrm>
            <a:off x="8488522" y="2036657"/>
            <a:ext cx="515143" cy="70168"/>
          </a:xfrm>
          <a:custGeom>
            <a:avLst/>
            <a:gdLst>
              <a:gd name="T0" fmla="*/ 0 w 295"/>
              <a:gd name="T1" fmla="*/ 6 h 39"/>
              <a:gd name="T2" fmla="*/ 294 w 295"/>
              <a:gd name="T3" fmla="*/ 0 h 39"/>
              <a:gd name="T4" fmla="*/ 294 w 295"/>
              <a:gd name="T5" fmla="*/ 38 h 39"/>
            </a:gdLst>
            <a:ahLst/>
            <a:cxnLst>
              <a:cxn ang="0">
                <a:pos x="T0" y="T1"/>
              </a:cxn>
              <a:cxn ang="0">
                <a:pos x="T2" y="T3"/>
              </a:cxn>
              <a:cxn ang="0">
                <a:pos x="T4" y="T5"/>
              </a:cxn>
            </a:cxnLst>
            <a:rect l="0" t="0" r="r" b="b"/>
            <a:pathLst>
              <a:path w="295" h="39">
                <a:moveTo>
                  <a:pt x="0" y="6"/>
                </a:moveTo>
                <a:lnTo>
                  <a:pt x="294" y="0"/>
                </a:lnTo>
                <a:lnTo>
                  <a:pt x="294" y="38"/>
                </a:lnTo>
              </a:path>
            </a:pathLst>
          </a:custGeom>
          <a:noFill/>
          <a:ln w="25400" cap="rnd" cmpd="sng">
            <a:solidFill>
              <a:srgbClr val="00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882" tIns="50941" rIns="101882" bIns="50941"/>
          <a:lstStyle/>
          <a:p>
            <a:endParaRPr lang="en-US"/>
          </a:p>
        </p:txBody>
      </p:sp>
      <p:sp>
        <p:nvSpPr>
          <p:cNvPr id="76845" name="Freeform 45"/>
          <p:cNvSpPr>
            <a:spLocks/>
          </p:cNvSpPr>
          <p:nvPr/>
        </p:nvSpPr>
        <p:spPr bwMode="auto">
          <a:xfrm>
            <a:off x="4679950" y="1223434"/>
            <a:ext cx="3415665" cy="2383896"/>
          </a:xfrm>
          <a:custGeom>
            <a:avLst/>
            <a:gdLst>
              <a:gd name="T0" fmla="*/ 0 w 1956"/>
              <a:gd name="T1" fmla="*/ 1325 h 1325"/>
              <a:gd name="T2" fmla="*/ 811 w 1956"/>
              <a:gd name="T3" fmla="*/ 1158 h 1325"/>
              <a:gd name="T4" fmla="*/ 1875 w 1956"/>
              <a:gd name="T5" fmla="*/ 787 h 1325"/>
              <a:gd name="T6" fmla="*/ 1915 w 1956"/>
              <a:gd name="T7" fmla="*/ 737 h 1325"/>
              <a:gd name="T8" fmla="*/ 1926 w 1956"/>
              <a:gd name="T9" fmla="*/ 61 h 1325"/>
              <a:gd name="T10" fmla="*/ 1956 w 1956"/>
              <a:gd name="T11" fmla="*/ 0 h 1325"/>
            </a:gdLst>
            <a:ahLst/>
            <a:cxnLst>
              <a:cxn ang="0">
                <a:pos x="T0" y="T1"/>
              </a:cxn>
              <a:cxn ang="0">
                <a:pos x="T2" y="T3"/>
              </a:cxn>
              <a:cxn ang="0">
                <a:pos x="T4" y="T5"/>
              </a:cxn>
              <a:cxn ang="0">
                <a:pos x="T6" y="T7"/>
              </a:cxn>
              <a:cxn ang="0">
                <a:pos x="T8" y="T9"/>
              </a:cxn>
              <a:cxn ang="0">
                <a:pos x="T10" y="T11"/>
              </a:cxn>
            </a:cxnLst>
            <a:rect l="0" t="0" r="r" b="b"/>
            <a:pathLst>
              <a:path w="1956" h="1325">
                <a:moveTo>
                  <a:pt x="0" y="1325"/>
                </a:moveTo>
                <a:lnTo>
                  <a:pt x="811" y="1158"/>
                </a:lnTo>
                <a:lnTo>
                  <a:pt x="1875" y="787"/>
                </a:lnTo>
                <a:lnTo>
                  <a:pt x="1915" y="737"/>
                </a:lnTo>
                <a:lnTo>
                  <a:pt x="1926" y="61"/>
                </a:lnTo>
                <a:lnTo>
                  <a:pt x="1956" y="0"/>
                </a:lnTo>
              </a:path>
            </a:pathLst>
          </a:custGeom>
          <a:noFill/>
          <a:ln w="25400" cap="rnd" cmpd="sng">
            <a:solidFill>
              <a:srgbClr val="3F3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882" tIns="50941" rIns="101882" bIns="50941"/>
          <a:lstStyle/>
          <a:p>
            <a:endParaRPr lang="en-US"/>
          </a:p>
        </p:txBody>
      </p:sp>
      <p:sp>
        <p:nvSpPr>
          <p:cNvPr id="76846" name="Freeform 46"/>
          <p:cNvSpPr>
            <a:spLocks/>
          </p:cNvSpPr>
          <p:nvPr/>
        </p:nvSpPr>
        <p:spPr bwMode="auto">
          <a:xfrm>
            <a:off x="7973378" y="2615989"/>
            <a:ext cx="1313180" cy="413808"/>
          </a:xfrm>
          <a:custGeom>
            <a:avLst/>
            <a:gdLst>
              <a:gd name="T0" fmla="*/ 0 w 752"/>
              <a:gd name="T1" fmla="*/ 0 h 230"/>
              <a:gd name="T2" fmla="*/ 349 w 752"/>
              <a:gd name="T3" fmla="*/ 229 h 230"/>
              <a:gd name="T4" fmla="*/ 751 w 752"/>
              <a:gd name="T5" fmla="*/ 229 h 230"/>
            </a:gdLst>
            <a:ahLst/>
            <a:cxnLst>
              <a:cxn ang="0">
                <a:pos x="T0" y="T1"/>
              </a:cxn>
              <a:cxn ang="0">
                <a:pos x="T2" y="T3"/>
              </a:cxn>
              <a:cxn ang="0">
                <a:pos x="T4" y="T5"/>
              </a:cxn>
            </a:cxnLst>
            <a:rect l="0" t="0" r="r" b="b"/>
            <a:pathLst>
              <a:path w="752" h="230">
                <a:moveTo>
                  <a:pt x="0" y="0"/>
                </a:moveTo>
                <a:lnTo>
                  <a:pt x="349" y="229"/>
                </a:lnTo>
                <a:lnTo>
                  <a:pt x="751" y="229"/>
                </a:lnTo>
              </a:path>
            </a:pathLst>
          </a:custGeom>
          <a:noFill/>
          <a:ln w="25400" cap="rnd" cmpd="sng">
            <a:solidFill>
              <a:srgbClr val="3F3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882" tIns="50941" rIns="101882" bIns="50941"/>
          <a:lstStyle/>
          <a:p>
            <a:endParaRPr lang="en-US"/>
          </a:p>
        </p:txBody>
      </p:sp>
      <p:sp>
        <p:nvSpPr>
          <p:cNvPr id="76847" name="Freeform 47"/>
          <p:cNvSpPr>
            <a:spLocks/>
          </p:cNvSpPr>
          <p:nvPr/>
        </p:nvSpPr>
        <p:spPr bwMode="auto">
          <a:xfrm>
            <a:off x="8219599" y="3033395"/>
            <a:ext cx="328295" cy="453390"/>
          </a:xfrm>
          <a:custGeom>
            <a:avLst/>
            <a:gdLst>
              <a:gd name="T0" fmla="*/ 90 w 188"/>
              <a:gd name="T1" fmla="*/ 0 h 252"/>
              <a:gd name="T2" fmla="*/ 150 w 188"/>
              <a:gd name="T3" fmla="*/ 81 h 252"/>
              <a:gd name="T4" fmla="*/ 187 w 188"/>
              <a:gd name="T5" fmla="*/ 249 h 252"/>
              <a:gd name="T6" fmla="*/ 0 w 188"/>
              <a:gd name="T7" fmla="*/ 251 h 252"/>
            </a:gdLst>
            <a:ahLst/>
            <a:cxnLst>
              <a:cxn ang="0">
                <a:pos x="T0" y="T1"/>
              </a:cxn>
              <a:cxn ang="0">
                <a:pos x="T2" y="T3"/>
              </a:cxn>
              <a:cxn ang="0">
                <a:pos x="T4" y="T5"/>
              </a:cxn>
              <a:cxn ang="0">
                <a:pos x="T6" y="T7"/>
              </a:cxn>
            </a:cxnLst>
            <a:rect l="0" t="0" r="r" b="b"/>
            <a:pathLst>
              <a:path w="188" h="252">
                <a:moveTo>
                  <a:pt x="90" y="0"/>
                </a:moveTo>
                <a:lnTo>
                  <a:pt x="150" y="81"/>
                </a:lnTo>
                <a:lnTo>
                  <a:pt x="187" y="249"/>
                </a:lnTo>
                <a:lnTo>
                  <a:pt x="0" y="251"/>
                </a:lnTo>
              </a:path>
            </a:pathLst>
          </a:custGeom>
          <a:noFill/>
          <a:ln w="25400" cap="rnd" cmpd="sng">
            <a:solidFill>
              <a:srgbClr val="00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882" tIns="50941" rIns="101882" bIns="50941"/>
          <a:lstStyle/>
          <a:p>
            <a:endParaRPr lang="en-US"/>
          </a:p>
        </p:txBody>
      </p:sp>
      <p:sp>
        <p:nvSpPr>
          <p:cNvPr id="76848" name="Freeform 48"/>
          <p:cNvSpPr>
            <a:spLocks/>
          </p:cNvSpPr>
          <p:nvPr/>
        </p:nvSpPr>
        <p:spPr bwMode="auto">
          <a:xfrm>
            <a:off x="5266690" y="1169459"/>
            <a:ext cx="357982" cy="327448"/>
          </a:xfrm>
          <a:custGeom>
            <a:avLst/>
            <a:gdLst>
              <a:gd name="T0" fmla="*/ 204 w 205"/>
              <a:gd name="T1" fmla="*/ 0 h 182"/>
              <a:gd name="T2" fmla="*/ 110 w 205"/>
              <a:gd name="T3" fmla="*/ 181 h 182"/>
              <a:gd name="T4" fmla="*/ 0 w 205"/>
              <a:gd name="T5" fmla="*/ 128 h 182"/>
            </a:gdLst>
            <a:ahLst/>
            <a:cxnLst>
              <a:cxn ang="0">
                <a:pos x="T0" y="T1"/>
              </a:cxn>
              <a:cxn ang="0">
                <a:pos x="T2" y="T3"/>
              </a:cxn>
              <a:cxn ang="0">
                <a:pos x="T4" y="T5"/>
              </a:cxn>
            </a:cxnLst>
            <a:rect l="0" t="0" r="r" b="b"/>
            <a:pathLst>
              <a:path w="205" h="182">
                <a:moveTo>
                  <a:pt x="204" y="0"/>
                </a:moveTo>
                <a:lnTo>
                  <a:pt x="110" y="181"/>
                </a:lnTo>
                <a:lnTo>
                  <a:pt x="0" y="128"/>
                </a:lnTo>
              </a:path>
            </a:pathLst>
          </a:custGeom>
          <a:noFill/>
          <a:ln w="25400" cap="rnd" cmpd="sng">
            <a:solidFill>
              <a:srgbClr val="FF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882" tIns="50941" rIns="101882" bIns="50941"/>
          <a:lstStyle/>
          <a:p>
            <a:endParaRPr lang="en-US"/>
          </a:p>
        </p:txBody>
      </p:sp>
      <p:sp>
        <p:nvSpPr>
          <p:cNvPr id="76849" name="Line 49"/>
          <p:cNvSpPr>
            <a:spLocks noChangeShapeType="1"/>
          </p:cNvSpPr>
          <p:nvPr/>
        </p:nvSpPr>
        <p:spPr bwMode="auto">
          <a:xfrm flipH="1" flipV="1">
            <a:off x="5347018" y="1302597"/>
            <a:ext cx="256699" cy="127741"/>
          </a:xfrm>
          <a:prstGeom prst="line">
            <a:avLst/>
          </a:prstGeom>
          <a:noFill/>
          <a:ln w="254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nchor="ctr"/>
          <a:lstStyle/>
          <a:p>
            <a:endParaRPr lang="en-US"/>
          </a:p>
        </p:txBody>
      </p:sp>
      <p:sp>
        <p:nvSpPr>
          <p:cNvPr id="76850" name="Rectangle 50"/>
          <p:cNvSpPr>
            <a:spLocks noChangeArrowheads="1"/>
          </p:cNvSpPr>
          <p:nvPr/>
        </p:nvSpPr>
        <p:spPr bwMode="auto">
          <a:xfrm>
            <a:off x="6789368" y="1298999"/>
            <a:ext cx="937789" cy="25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822" tIns="49526" rIns="100822" bIns="49526">
            <a:spAutoFit/>
          </a:bodyPr>
          <a:lstStyle/>
          <a:p>
            <a:pPr algn="r">
              <a:lnSpc>
                <a:spcPct val="75000"/>
              </a:lnSpc>
            </a:pPr>
            <a:r>
              <a:rPr lang="en-US" sz="1300" b="1"/>
              <a:t>Rockford</a:t>
            </a:r>
          </a:p>
        </p:txBody>
      </p:sp>
      <p:sp>
        <p:nvSpPr>
          <p:cNvPr id="76851" name="Oval 51"/>
          <p:cNvSpPr>
            <a:spLocks noChangeArrowheads="1"/>
          </p:cNvSpPr>
          <p:nvPr/>
        </p:nvSpPr>
        <p:spPr bwMode="auto">
          <a:xfrm rot="21540000">
            <a:off x="8726012" y="2741931"/>
            <a:ext cx="64611" cy="68368"/>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nchor="ctr"/>
          <a:lstStyle/>
          <a:p>
            <a:endParaRPr lang="en-US"/>
          </a:p>
        </p:txBody>
      </p:sp>
      <p:sp>
        <p:nvSpPr>
          <p:cNvPr id="76852" name="Rectangle 52"/>
          <p:cNvSpPr>
            <a:spLocks noChangeArrowheads="1"/>
          </p:cNvSpPr>
          <p:nvPr/>
        </p:nvSpPr>
        <p:spPr bwMode="auto">
          <a:xfrm>
            <a:off x="7468712" y="4555490"/>
            <a:ext cx="1235947" cy="25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822" tIns="49526" rIns="100822" bIns="49526">
            <a:spAutoFit/>
          </a:bodyPr>
          <a:lstStyle/>
          <a:p>
            <a:pPr>
              <a:lnSpc>
                <a:spcPct val="75000"/>
              </a:lnSpc>
            </a:pPr>
            <a:r>
              <a:rPr lang="en-US" sz="1300" b="1"/>
              <a:t>Bloomington</a:t>
            </a:r>
          </a:p>
        </p:txBody>
      </p:sp>
      <p:sp>
        <p:nvSpPr>
          <p:cNvPr id="76853" name="Oval 53"/>
          <p:cNvSpPr>
            <a:spLocks noChangeArrowheads="1"/>
          </p:cNvSpPr>
          <p:nvPr/>
        </p:nvSpPr>
        <p:spPr bwMode="auto">
          <a:xfrm rot="21540000">
            <a:off x="7437280" y="4658043"/>
            <a:ext cx="66358" cy="64770"/>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nchor="ctr"/>
          <a:lstStyle/>
          <a:p>
            <a:endParaRPr lang="en-US"/>
          </a:p>
        </p:txBody>
      </p:sp>
      <p:sp>
        <p:nvSpPr>
          <p:cNvPr id="76854" name="Freeform 54"/>
          <p:cNvSpPr>
            <a:spLocks/>
          </p:cNvSpPr>
          <p:nvPr/>
        </p:nvSpPr>
        <p:spPr bwMode="auto">
          <a:xfrm>
            <a:off x="4573429" y="3220508"/>
            <a:ext cx="558800" cy="2981220"/>
          </a:xfrm>
          <a:custGeom>
            <a:avLst/>
            <a:gdLst>
              <a:gd name="T0" fmla="*/ 317 w 320"/>
              <a:gd name="T1" fmla="*/ 0 h 1657"/>
              <a:gd name="T2" fmla="*/ 319 w 320"/>
              <a:gd name="T3" fmla="*/ 399 h 1657"/>
              <a:gd name="T4" fmla="*/ 284 w 320"/>
              <a:gd name="T5" fmla="*/ 399 h 1657"/>
              <a:gd name="T6" fmla="*/ 216 w 320"/>
              <a:gd name="T7" fmla="*/ 513 h 1657"/>
              <a:gd name="T8" fmla="*/ 198 w 320"/>
              <a:gd name="T9" fmla="*/ 656 h 1657"/>
              <a:gd name="T10" fmla="*/ 154 w 320"/>
              <a:gd name="T11" fmla="*/ 658 h 1657"/>
              <a:gd name="T12" fmla="*/ 154 w 320"/>
              <a:gd name="T13" fmla="*/ 707 h 1657"/>
              <a:gd name="T14" fmla="*/ 84 w 320"/>
              <a:gd name="T15" fmla="*/ 710 h 1657"/>
              <a:gd name="T16" fmla="*/ 86 w 320"/>
              <a:gd name="T17" fmla="*/ 858 h 1657"/>
              <a:gd name="T18" fmla="*/ 30 w 320"/>
              <a:gd name="T19" fmla="*/ 858 h 1657"/>
              <a:gd name="T20" fmla="*/ 32 w 320"/>
              <a:gd name="T21" fmla="*/ 968 h 1657"/>
              <a:gd name="T22" fmla="*/ 0 w 320"/>
              <a:gd name="T23" fmla="*/ 968 h 1657"/>
              <a:gd name="T24" fmla="*/ 2 w 320"/>
              <a:gd name="T25" fmla="*/ 1186 h 1657"/>
              <a:gd name="T26" fmla="*/ 35 w 320"/>
              <a:gd name="T27" fmla="*/ 1186 h 1657"/>
              <a:gd name="T28" fmla="*/ 37 w 320"/>
              <a:gd name="T29" fmla="*/ 1216 h 1657"/>
              <a:gd name="T30" fmla="*/ 81 w 320"/>
              <a:gd name="T31" fmla="*/ 1216 h 1657"/>
              <a:gd name="T32" fmla="*/ 81 w 320"/>
              <a:gd name="T33" fmla="*/ 1252 h 1657"/>
              <a:gd name="T34" fmla="*/ 116 w 320"/>
              <a:gd name="T35" fmla="*/ 1250 h 1657"/>
              <a:gd name="T36" fmla="*/ 119 w 320"/>
              <a:gd name="T37" fmla="*/ 1459 h 1657"/>
              <a:gd name="T38" fmla="*/ 270 w 320"/>
              <a:gd name="T39" fmla="*/ 1656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0" h="1657">
                <a:moveTo>
                  <a:pt x="317" y="0"/>
                </a:moveTo>
                <a:lnTo>
                  <a:pt x="319" y="399"/>
                </a:lnTo>
                <a:lnTo>
                  <a:pt x="284" y="399"/>
                </a:lnTo>
                <a:lnTo>
                  <a:pt x="216" y="513"/>
                </a:lnTo>
                <a:lnTo>
                  <a:pt x="198" y="656"/>
                </a:lnTo>
                <a:lnTo>
                  <a:pt x="154" y="658"/>
                </a:lnTo>
                <a:lnTo>
                  <a:pt x="154" y="707"/>
                </a:lnTo>
                <a:lnTo>
                  <a:pt x="84" y="710"/>
                </a:lnTo>
                <a:lnTo>
                  <a:pt x="86" y="858"/>
                </a:lnTo>
                <a:lnTo>
                  <a:pt x="30" y="858"/>
                </a:lnTo>
                <a:lnTo>
                  <a:pt x="32" y="968"/>
                </a:lnTo>
                <a:lnTo>
                  <a:pt x="0" y="968"/>
                </a:lnTo>
                <a:lnTo>
                  <a:pt x="2" y="1186"/>
                </a:lnTo>
                <a:lnTo>
                  <a:pt x="35" y="1186"/>
                </a:lnTo>
                <a:lnTo>
                  <a:pt x="37" y="1216"/>
                </a:lnTo>
                <a:lnTo>
                  <a:pt x="81" y="1216"/>
                </a:lnTo>
                <a:lnTo>
                  <a:pt x="81" y="1252"/>
                </a:lnTo>
                <a:lnTo>
                  <a:pt x="116" y="1250"/>
                </a:lnTo>
                <a:lnTo>
                  <a:pt x="119" y="1459"/>
                </a:lnTo>
                <a:lnTo>
                  <a:pt x="270" y="1656"/>
                </a:lnTo>
              </a:path>
            </a:pathLst>
          </a:custGeom>
          <a:noFill/>
          <a:ln w="25400" cap="rnd"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882" tIns="50941" rIns="101882" bIns="50941"/>
          <a:lstStyle/>
          <a:p>
            <a:endParaRPr lang="en-US"/>
          </a:p>
        </p:txBody>
      </p:sp>
      <p:sp>
        <p:nvSpPr>
          <p:cNvPr id="76855" name="Freeform 55"/>
          <p:cNvSpPr>
            <a:spLocks/>
          </p:cNvSpPr>
          <p:nvPr/>
        </p:nvSpPr>
        <p:spPr bwMode="auto">
          <a:xfrm>
            <a:off x="4650265" y="2205779"/>
            <a:ext cx="4096703" cy="939165"/>
          </a:xfrm>
          <a:custGeom>
            <a:avLst/>
            <a:gdLst>
              <a:gd name="T0" fmla="*/ 0 w 2346"/>
              <a:gd name="T1" fmla="*/ 0 h 522"/>
              <a:gd name="T2" fmla="*/ 1302 w 2346"/>
              <a:gd name="T3" fmla="*/ 426 h 522"/>
              <a:gd name="T4" fmla="*/ 1638 w 2346"/>
              <a:gd name="T5" fmla="*/ 486 h 522"/>
              <a:gd name="T6" fmla="*/ 2214 w 2346"/>
              <a:gd name="T7" fmla="*/ 462 h 522"/>
              <a:gd name="T8" fmla="*/ 2256 w 2346"/>
              <a:gd name="T9" fmla="*/ 522 h 522"/>
              <a:gd name="T10" fmla="*/ 2310 w 2346"/>
              <a:gd name="T11" fmla="*/ 516 h 522"/>
              <a:gd name="T12" fmla="*/ 2346 w 2346"/>
              <a:gd name="T13" fmla="*/ 468 h 522"/>
            </a:gdLst>
            <a:ahLst/>
            <a:cxnLst>
              <a:cxn ang="0">
                <a:pos x="T0" y="T1"/>
              </a:cxn>
              <a:cxn ang="0">
                <a:pos x="T2" y="T3"/>
              </a:cxn>
              <a:cxn ang="0">
                <a:pos x="T4" y="T5"/>
              </a:cxn>
              <a:cxn ang="0">
                <a:pos x="T6" y="T7"/>
              </a:cxn>
              <a:cxn ang="0">
                <a:pos x="T8" y="T9"/>
              </a:cxn>
              <a:cxn ang="0">
                <a:pos x="T10" y="T11"/>
              </a:cxn>
              <a:cxn ang="0">
                <a:pos x="T12" y="T13"/>
              </a:cxn>
            </a:cxnLst>
            <a:rect l="0" t="0" r="r" b="b"/>
            <a:pathLst>
              <a:path w="2346" h="522">
                <a:moveTo>
                  <a:pt x="0" y="0"/>
                </a:moveTo>
                <a:lnTo>
                  <a:pt x="1302" y="426"/>
                </a:lnTo>
                <a:lnTo>
                  <a:pt x="1638" y="486"/>
                </a:lnTo>
                <a:lnTo>
                  <a:pt x="2214" y="462"/>
                </a:lnTo>
                <a:lnTo>
                  <a:pt x="2256" y="522"/>
                </a:lnTo>
                <a:lnTo>
                  <a:pt x="2310" y="516"/>
                </a:lnTo>
                <a:lnTo>
                  <a:pt x="2346" y="468"/>
                </a:lnTo>
              </a:path>
            </a:pathLst>
          </a:custGeom>
          <a:noFill/>
          <a:ln w="25400" cmpd="sng">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nchor="ctr"/>
          <a:lstStyle/>
          <a:p>
            <a:endParaRPr lang="en-US"/>
          </a:p>
        </p:txBody>
      </p:sp>
      <p:sp>
        <p:nvSpPr>
          <p:cNvPr id="76856" name="AutoShape 56"/>
          <p:cNvSpPr>
            <a:spLocks noChangeArrowheads="1"/>
          </p:cNvSpPr>
          <p:nvPr/>
        </p:nvSpPr>
        <p:spPr bwMode="auto">
          <a:xfrm>
            <a:off x="6944837" y="1603058"/>
            <a:ext cx="103028" cy="174519"/>
          </a:xfrm>
          <a:prstGeom prst="flowChartDecision">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nchor="ctr"/>
          <a:lstStyle/>
          <a:p>
            <a:endParaRPr lang="en-US"/>
          </a:p>
        </p:txBody>
      </p:sp>
      <p:sp>
        <p:nvSpPr>
          <p:cNvPr id="76857" name="AutoShape 57"/>
          <p:cNvSpPr>
            <a:spLocks noChangeArrowheads="1"/>
          </p:cNvSpPr>
          <p:nvPr/>
        </p:nvSpPr>
        <p:spPr bwMode="auto">
          <a:xfrm>
            <a:off x="7217252" y="2948835"/>
            <a:ext cx="103028" cy="178117"/>
          </a:xfrm>
          <a:prstGeom prst="flowChartDecision">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nchor="ctr"/>
          <a:lstStyle/>
          <a:p>
            <a:endParaRPr lang="en-US"/>
          </a:p>
        </p:txBody>
      </p:sp>
      <p:sp>
        <p:nvSpPr>
          <p:cNvPr id="76858" name="AutoShape 58"/>
          <p:cNvSpPr>
            <a:spLocks noChangeArrowheads="1"/>
          </p:cNvSpPr>
          <p:nvPr/>
        </p:nvSpPr>
        <p:spPr bwMode="auto">
          <a:xfrm>
            <a:off x="7412832" y="3531765"/>
            <a:ext cx="103028" cy="178117"/>
          </a:xfrm>
          <a:prstGeom prst="flowChartDecision">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nchor="ctr"/>
          <a:lstStyle/>
          <a:p>
            <a:endParaRPr lang="en-US"/>
          </a:p>
        </p:txBody>
      </p:sp>
      <p:sp>
        <p:nvSpPr>
          <p:cNvPr id="76859" name="AutoShape 59"/>
          <p:cNvSpPr>
            <a:spLocks noChangeArrowheads="1"/>
          </p:cNvSpPr>
          <p:nvPr/>
        </p:nvSpPr>
        <p:spPr bwMode="auto">
          <a:xfrm>
            <a:off x="7865111" y="3771054"/>
            <a:ext cx="103029" cy="176318"/>
          </a:xfrm>
          <a:prstGeom prst="flowChartDecision">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nchor="ctr"/>
          <a:lstStyle/>
          <a:p>
            <a:endParaRPr lang="en-US"/>
          </a:p>
        </p:txBody>
      </p:sp>
      <p:sp>
        <p:nvSpPr>
          <p:cNvPr id="76860" name="AutoShape 60"/>
          <p:cNvSpPr>
            <a:spLocks noChangeArrowheads="1"/>
          </p:cNvSpPr>
          <p:nvPr/>
        </p:nvSpPr>
        <p:spPr bwMode="auto">
          <a:xfrm>
            <a:off x="7517607" y="4006745"/>
            <a:ext cx="103028" cy="174519"/>
          </a:xfrm>
          <a:prstGeom prst="flowChartDecision">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nchor="ctr"/>
          <a:lstStyle/>
          <a:p>
            <a:endParaRPr lang="en-US"/>
          </a:p>
        </p:txBody>
      </p:sp>
      <p:sp>
        <p:nvSpPr>
          <p:cNvPr id="76861" name="AutoShape 61"/>
          <p:cNvSpPr>
            <a:spLocks noChangeArrowheads="1"/>
          </p:cNvSpPr>
          <p:nvPr/>
        </p:nvSpPr>
        <p:spPr bwMode="auto">
          <a:xfrm>
            <a:off x="7678262" y="4181263"/>
            <a:ext cx="104775" cy="174520"/>
          </a:xfrm>
          <a:prstGeom prst="flowChartDecision">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nchor="ctr"/>
          <a:lstStyle/>
          <a:p>
            <a:endParaRPr lang="en-US"/>
          </a:p>
        </p:txBody>
      </p:sp>
      <p:sp>
        <p:nvSpPr>
          <p:cNvPr id="76862" name="AutoShape 62"/>
          <p:cNvSpPr>
            <a:spLocks noChangeArrowheads="1"/>
          </p:cNvSpPr>
          <p:nvPr/>
        </p:nvSpPr>
        <p:spPr bwMode="auto">
          <a:xfrm>
            <a:off x="7517607" y="4253230"/>
            <a:ext cx="103028" cy="174520"/>
          </a:xfrm>
          <a:prstGeom prst="flowChartDecision">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nchor="ctr"/>
          <a:lstStyle/>
          <a:p>
            <a:endParaRPr lang="en-US"/>
          </a:p>
        </p:txBody>
      </p:sp>
      <p:sp>
        <p:nvSpPr>
          <p:cNvPr id="76863" name="Freeform 63"/>
          <p:cNvSpPr>
            <a:spLocks/>
          </p:cNvSpPr>
          <p:nvPr/>
        </p:nvSpPr>
        <p:spPr bwMode="auto">
          <a:xfrm>
            <a:off x="5563552" y="1406948"/>
            <a:ext cx="3310890" cy="698077"/>
          </a:xfrm>
          <a:custGeom>
            <a:avLst/>
            <a:gdLst>
              <a:gd name="T0" fmla="*/ 0 w 1896"/>
              <a:gd name="T1" fmla="*/ 0 h 388"/>
              <a:gd name="T2" fmla="*/ 154 w 1896"/>
              <a:gd name="T3" fmla="*/ 54 h 388"/>
              <a:gd name="T4" fmla="*/ 372 w 1896"/>
              <a:gd name="T5" fmla="*/ 141 h 388"/>
              <a:gd name="T6" fmla="*/ 895 w 1896"/>
              <a:gd name="T7" fmla="*/ 311 h 388"/>
              <a:gd name="T8" fmla="*/ 1276 w 1896"/>
              <a:gd name="T9" fmla="*/ 305 h 388"/>
              <a:gd name="T10" fmla="*/ 1409 w 1896"/>
              <a:gd name="T11" fmla="*/ 325 h 388"/>
              <a:gd name="T12" fmla="*/ 1459 w 1896"/>
              <a:gd name="T13" fmla="*/ 344 h 388"/>
              <a:gd name="T14" fmla="*/ 1511 w 1896"/>
              <a:gd name="T15" fmla="*/ 352 h 388"/>
              <a:gd name="T16" fmla="*/ 1561 w 1896"/>
              <a:gd name="T17" fmla="*/ 387 h 388"/>
              <a:gd name="T18" fmla="*/ 1895 w 1896"/>
              <a:gd name="T19" fmla="*/ 38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6" h="388">
                <a:moveTo>
                  <a:pt x="0" y="0"/>
                </a:moveTo>
                <a:lnTo>
                  <a:pt x="154" y="54"/>
                </a:lnTo>
                <a:lnTo>
                  <a:pt x="372" y="141"/>
                </a:lnTo>
                <a:lnTo>
                  <a:pt x="895" y="311"/>
                </a:lnTo>
                <a:lnTo>
                  <a:pt x="1276" y="305"/>
                </a:lnTo>
                <a:lnTo>
                  <a:pt x="1409" y="325"/>
                </a:lnTo>
                <a:lnTo>
                  <a:pt x="1459" y="344"/>
                </a:lnTo>
                <a:lnTo>
                  <a:pt x="1511" y="352"/>
                </a:lnTo>
                <a:lnTo>
                  <a:pt x="1561" y="387"/>
                </a:lnTo>
                <a:lnTo>
                  <a:pt x="1895" y="382"/>
                </a:lnTo>
              </a:path>
            </a:pathLst>
          </a:custGeom>
          <a:noFill/>
          <a:ln w="25400" cap="rnd"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882" tIns="50941" rIns="101882" bIns="50941"/>
          <a:lstStyle/>
          <a:p>
            <a:endParaRPr lang="en-US"/>
          </a:p>
        </p:txBody>
      </p:sp>
      <p:sp>
        <p:nvSpPr>
          <p:cNvPr id="76864" name="Freeform 64"/>
          <p:cNvSpPr>
            <a:spLocks/>
          </p:cNvSpPr>
          <p:nvPr/>
        </p:nvSpPr>
        <p:spPr bwMode="auto">
          <a:xfrm>
            <a:off x="7521099" y="2094230"/>
            <a:ext cx="1374298" cy="1540087"/>
          </a:xfrm>
          <a:custGeom>
            <a:avLst/>
            <a:gdLst>
              <a:gd name="T0" fmla="*/ 0 w 787"/>
              <a:gd name="T1" fmla="*/ 855 h 856"/>
              <a:gd name="T2" fmla="*/ 472 w 787"/>
              <a:gd name="T3" fmla="*/ 685 h 856"/>
              <a:gd name="T4" fmla="*/ 519 w 787"/>
              <a:gd name="T5" fmla="*/ 697 h 856"/>
              <a:gd name="T6" fmla="*/ 786 w 787"/>
              <a:gd name="T7" fmla="*/ 503 h 856"/>
              <a:gd name="T8" fmla="*/ 784 w 787"/>
              <a:gd name="T9" fmla="*/ 331 h 856"/>
              <a:gd name="T10" fmla="*/ 746 w 787"/>
              <a:gd name="T11" fmla="*/ 331 h 856"/>
              <a:gd name="T12" fmla="*/ 684 w 787"/>
              <a:gd name="T13" fmla="*/ 262 h 856"/>
              <a:gd name="T14" fmla="*/ 673 w 787"/>
              <a:gd name="T15" fmla="*/ 218 h 856"/>
              <a:gd name="T16" fmla="*/ 717 w 787"/>
              <a:gd name="T17" fmla="*/ 175 h 856"/>
              <a:gd name="T18" fmla="*/ 714 w 787"/>
              <a:gd name="T19" fmla="*/ 128 h 856"/>
              <a:gd name="T20" fmla="*/ 689 w 787"/>
              <a:gd name="T21" fmla="*/ 126 h 856"/>
              <a:gd name="T22" fmla="*/ 689 w 787"/>
              <a:gd name="T23" fmla="*/ 83 h 856"/>
              <a:gd name="T24" fmla="*/ 706 w 787"/>
              <a:gd name="T25" fmla="*/ 78 h 856"/>
              <a:gd name="T26" fmla="*/ 727 w 787"/>
              <a:gd name="T2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7" h="856">
                <a:moveTo>
                  <a:pt x="0" y="855"/>
                </a:moveTo>
                <a:lnTo>
                  <a:pt x="472" y="685"/>
                </a:lnTo>
                <a:lnTo>
                  <a:pt x="519" y="697"/>
                </a:lnTo>
                <a:lnTo>
                  <a:pt x="786" y="503"/>
                </a:lnTo>
                <a:lnTo>
                  <a:pt x="784" y="331"/>
                </a:lnTo>
                <a:lnTo>
                  <a:pt x="746" y="331"/>
                </a:lnTo>
                <a:lnTo>
                  <a:pt x="684" y="262"/>
                </a:lnTo>
                <a:lnTo>
                  <a:pt x="673" y="218"/>
                </a:lnTo>
                <a:lnTo>
                  <a:pt x="717" y="175"/>
                </a:lnTo>
                <a:lnTo>
                  <a:pt x="714" y="128"/>
                </a:lnTo>
                <a:lnTo>
                  <a:pt x="689" y="126"/>
                </a:lnTo>
                <a:lnTo>
                  <a:pt x="689" y="83"/>
                </a:lnTo>
                <a:lnTo>
                  <a:pt x="706" y="78"/>
                </a:lnTo>
                <a:lnTo>
                  <a:pt x="727" y="0"/>
                </a:lnTo>
              </a:path>
            </a:pathLst>
          </a:custGeom>
          <a:noFill/>
          <a:ln w="25400" cap="rnd"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882" tIns="50941" rIns="101882" bIns="50941"/>
          <a:lstStyle/>
          <a:p>
            <a:endParaRPr lang="en-US"/>
          </a:p>
        </p:txBody>
      </p:sp>
      <p:sp>
        <p:nvSpPr>
          <p:cNvPr id="76865" name="Freeform 65"/>
          <p:cNvSpPr>
            <a:spLocks/>
          </p:cNvSpPr>
          <p:nvPr/>
        </p:nvSpPr>
        <p:spPr bwMode="auto">
          <a:xfrm>
            <a:off x="6997225" y="1777577"/>
            <a:ext cx="232251" cy="187113"/>
          </a:xfrm>
          <a:custGeom>
            <a:avLst/>
            <a:gdLst>
              <a:gd name="T0" fmla="*/ 0 w 133"/>
              <a:gd name="T1" fmla="*/ 2 h 104"/>
              <a:gd name="T2" fmla="*/ 130 w 133"/>
              <a:gd name="T3" fmla="*/ 0 h 104"/>
              <a:gd name="T4" fmla="*/ 132 w 133"/>
              <a:gd name="T5" fmla="*/ 103 h 104"/>
            </a:gdLst>
            <a:ahLst/>
            <a:cxnLst>
              <a:cxn ang="0">
                <a:pos x="T0" y="T1"/>
              </a:cxn>
              <a:cxn ang="0">
                <a:pos x="T2" y="T3"/>
              </a:cxn>
              <a:cxn ang="0">
                <a:pos x="T4" y="T5"/>
              </a:cxn>
            </a:cxnLst>
            <a:rect l="0" t="0" r="r" b="b"/>
            <a:pathLst>
              <a:path w="133" h="104">
                <a:moveTo>
                  <a:pt x="0" y="2"/>
                </a:moveTo>
                <a:lnTo>
                  <a:pt x="130" y="0"/>
                </a:lnTo>
                <a:lnTo>
                  <a:pt x="132" y="103"/>
                </a:lnTo>
              </a:path>
            </a:pathLst>
          </a:custGeom>
          <a:noFill/>
          <a:ln w="25400" cap="rnd" cmpd="sng">
            <a:solidFill>
              <a:srgbClr val="FF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882" tIns="50941" rIns="101882" bIns="50941"/>
          <a:lstStyle/>
          <a:p>
            <a:endParaRPr lang="en-US"/>
          </a:p>
        </p:txBody>
      </p:sp>
      <p:sp>
        <p:nvSpPr>
          <p:cNvPr id="76866" name="Freeform 66"/>
          <p:cNvSpPr>
            <a:spLocks/>
          </p:cNvSpPr>
          <p:nvPr/>
        </p:nvSpPr>
        <p:spPr bwMode="auto">
          <a:xfrm>
            <a:off x="4734085" y="2810298"/>
            <a:ext cx="4138613" cy="215900"/>
          </a:xfrm>
          <a:custGeom>
            <a:avLst/>
            <a:gdLst>
              <a:gd name="T0" fmla="*/ 0 w 2370"/>
              <a:gd name="T1" fmla="*/ 0 h 120"/>
              <a:gd name="T2" fmla="*/ 702 w 2370"/>
              <a:gd name="T3" fmla="*/ 42 h 120"/>
              <a:gd name="T4" fmla="*/ 1194 w 2370"/>
              <a:gd name="T5" fmla="*/ 30 h 120"/>
              <a:gd name="T6" fmla="*/ 1302 w 2370"/>
              <a:gd name="T7" fmla="*/ 72 h 120"/>
              <a:gd name="T8" fmla="*/ 1596 w 2370"/>
              <a:gd name="T9" fmla="*/ 120 h 120"/>
              <a:gd name="T10" fmla="*/ 2238 w 2370"/>
              <a:gd name="T11" fmla="*/ 102 h 120"/>
              <a:gd name="T12" fmla="*/ 2370 w 2370"/>
              <a:gd name="T13" fmla="*/ 24 h 120"/>
            </a:gdLst>
            <a:ahLst/>
            <a:cxnLst>
              <a:cxn ang="0">
                <a:pos x="T0" y="T1"/>
              </a:cxn>
              <a:cxn ang="0">
                <a:pos x="T2" y="T3"/>
              </a:cxn>
              <a:cxn ang="0">
                <a:pos x="T4" y="T5"/>
              </a:cxn>
              <a:cxn ang="0">
                <a:pos x="T6" y="T7"/>
              </a:cxn>
              <a:cxn ang="0">
                <a:pos x="T8" y="T9"/>
              </a:cxn>
              <a:cxn ang="0">
                <a:pos x="T10" y="T11"/>
              </a:cxn>
              <a:cxn ang="0">
                <a:pos x="T12" y="T13"/>
              </a:cxn>
            </a:cxnLst>
            <a:rect l="0" t="0" r="r" b="b"/>
            <a:pathLst>
              <a:path w="2370" h="120">
                <a:moveTo>
                  <a:pt x="0" y="0"/>
                </a:moveTo>
                <a:lnTo>
                  <a:pt x="702" y="42"/>
                </a:lnTo>
                <a:lnTo>
                  <a:pt x="1194" y="30"/>
                </a:lnTo>
                <a:lnTo>
                  <a:pt x="1302" y="72"/>
                </a:lnTo>
                <a:lnTo>
                  <a:pt x="1596" y="120"/>
                </a:lnTo>
                <a:lnTo>
                  <a:pt x="2238" y="102"/>
                </a:lnTo>
                <a:lnTo>
                  <a:pt x="2370" y="24"/>
                </a:lnTo>
              </a:path>
            </a:pathLst>
          </a:custGeom>
          <a:noFill/>
          <a:ln w="25400" cap="flat" cmpd="sng">
            <a:solidFill>
              <a:srgbClr val="9900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nchor="ctr"/>
          <a:lstStyle/>
          <a:p>
            <a:endParaRPr lang="en-US"/>
          </a:p>
        </p:txBody>
      </p:sp>
      <p:sp>
        <p:nvSpPr>
          <p:cNvPr id="76867" name="Line 67"/>
          <p:cNvSpPr>
            <a:spLocks noChangeShapeType="1"/>
          </p:cNvSpPr>
          <p:nvPr/>
        </p:nvSpPr>
        <p:spPr bwMode="auto">
          <a:xfrm>
            <a:off x="8663147" y="2993814"/>
            <a:ext cx="209550" cy="10795"/>
          </a:xfrm>
          <a:prstGeom prst="line">
            <a:avLst/>
          </a:prstGeom>
          <a:noFill/>
          <a:ln w="25400">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nchor="ctr"/>
          <a:lstStyle/>
          <a:p>
            <a:endParaRPr lang="en-US"/>
          </a:p>
        </p:txBody>
      </p:sp>
      <p:sp>
        <p:nvSpPr>
          <p:cNvPr id="76868" name="Freeform 68"/>
          <p:cNvSpPr>
            <a:spLocks/>
          </p:cNvSpPr>
          <p:nvPr/>
        </p:nvSpPr>
        <p:spPr bwMode="auto">
          <a:xfrm>
            <a:off x="8380255" y="1450128"/>
            <a:ext cx="178118" cy="1554480"/>
          </a:xfrm>
          <a:custGeom>
            <a:avLst/>
            <a:gdLst>
              <a:gd name="T0" fmla="*/ 42 w 102"/>
              <a:gd name="T1" fmla="*/ 0 h 864"/>
              <a:gd name="T2" fmla="*/ 68 w 102"/>
              <a:gd name="T3" fmla="*/ 6 h 864"/>
              <a:gd name="T4" fmla="*/ 90 w 102"/>
              <a:gd name="T5" fmla="*/ 20 h 864"/>
              <a:gd name="T6" fmla="*/ 98 w 102"/>
              <a:gd name="T7" fmla="*/ 44 h 864"/>
              <a:gd name="T8" fmla="*/ 102 w 102"/>
              <a:gd name="T9" fmla="*/ 68 h 864"/>
              <a:gd name="T10" fmla="*/ 96 w 102"/>
              <a:gd name="T11" fmla="*/ 94 h 864"/>
              <a:gd name="T12" fmla="*/ 78 w 102"/>
              <a:gd name="T13" fmla="*/ 120 h 864"/>
              <a:gd name="T14" fmla="*/ 42 w 102"/>
              <a:gd name="T15" fmla="*/ 144 h 864"/>
              <a:gd name="T16" fmla="*/ 0 w 102"/>
              <a:gd name="T17" fmla="*/ 86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864">
                <a:moveTo>
                  <a:pt x="42" y="0"/>
                </a:moveTo>
                <a:lnTo>
                  <a:pt x="68" y="6"/>
                </a:lnTo>
                <a:lnTo>
                  <a:pt x="90" y="20"/>
                </a:lnTo>
                <a:lnTo>
                  <a:pt x="98" y="44"/>
                </a:lnTo>
                <a:lnTo>
                  <a:pt x="102" y="68"/>
                </a:lnTo>
                <a:lnTo>
                  <a:pt x="96" y="94"/>
                </a:lnTo>
                <a:lnTo>
                  <a:pt x="78" y="120"/>
                </a:lnTo>
                <a:lnTo>
                  <a:pt x="42" y="144"/>
                </a:lnTo>
                <a:lnTo>
                  <a:pt x="0" y="864"/>
                </a:lnTo>
              </a:path>
            </a:pathLst>
          </a:custGeom>
          <a:noFill/>
          <a:ln w="25400" cap="flat" cmpd="sng">
            <a:solidFill>
              <a:srgbClr val="0099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nchor="ctr"/>
          <a:lstStyle/>
          <a:p>
            <a:endParaRPr lang="en-US"/>
          </a:p>
        </p:txBody>
      </p:sp>
      <p:sp>
        <p:nvSpPr>
          <p:cNvPr id="76869" name="Rectangle 69"/>
          <p:cNvSpPr>
            <a:spLocks noChangeArrowheads="1"/>
          </p:cNvSpPr>
          <p:nvPr/>
        </p:nvSpPr>
        <p:spPr bwMode="auto">
          <a:xfrm>
            <a:off x="7545986" y="2448667"/>
            <a:ext cx="1001909" cy="25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822" tIns="49526" rIns="100822" bIns="49526">
            <a:spAutoFit/>
          </a:bodyPr>
          <a:lstStyle/>
          <a:p>
            <a:pPr algn="r">
              <a:lnSpc>
                <a:spcPct val="75000"/>
              </a:lnSpc>
            </a:pPr>
            <a:r>
              <a:rPr lang="en-US" sz="1300" b="1"/>
              <a:t>Naperville</a:t>
            </a:r>
          </a:p>
        </p:txBody>
      </p:sp>
      <p:sp>
        <p:nvSpPr>
          <p:cNvPr id="76870" name="Oval 70"/>
          <p:cNvSpPr>
            <a:spLocks noChangeArrowheads="1"/>
          </p:cNvSpPr>
          <p:nvPr/>
        </p:nvSpPr>
        <p:spPr bwMode="auto">
          <a:xfrm rot="21540000">
            <a:off x="8486775" y="2536826"/>
            <a:ext cx="66358" cy="68368"/>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nchor="ctr"/>
          <a:lstStyle/>
          <a:p>
            <a:endParaRPr lang="en-US"/>
          </a:p>
        </p:txBody>
      </p:sp>
      <p:sp>
        <p:nvSpPr>
          <p:cNvPr id="76871" name="Rectangle 71"/>
          <p:cNvSpPr>
            <a:spLocks noChangeArrowheads="1"/>
          </p:cNvSpPr>
          <p:nvPr/>
        </p:nvSpPr>
        <p:spPr bwMode="auto">
          <a:xfrm>
            <a:off x="8675191" y="2651972"/>
            <a:ext cx="641233" cy="25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822" tIns="49526" rIns="100822" bIns="49526">
            <a:spAutoFit/>
          </a:bodyPr>
          <a:lstStyle/>
          <a:p>
            <a:pPr algn="ctr">
              <a:lnSpc>
                <a:spcPct val="75000"/>
              </a:lnSpc>
            </a:pPr>
            <a:r>
              <a:rPr lang="en-US" sz="1300" b="1"/>
              <a:t>Joliet</a:t>
            </a:r>
          </a:p>
        </p:txBody>
      </p:sp>
      <p:sp>
        <p:nvSpPr>
          <p:cNvPr id="76872" name="Oval 72"/>
          <p:cNvSpPr>
            <a:spLocks noChangeArrowheads="1"/>
          </p:cNvSpPr>
          <p:nvPr/>
        </p:nvSpPr>
        <p:spPr bwMode="auto">
          <a:xfrm rot="21540000">
            <a:off x="9047322" y="2274147"/>
            <a:ext cx="64611" cy="68368"/>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nchor="ctr"/>
          <a:lstStyle/>
          <a:p>
            <a:endParaRPr lang="en-US"/>
          </a:p>
        </p:txBody>
      </p:sp>
      <p:sp>
        <p:nvSpPr>
          <p:cNvPr id="76873" name="Rectangle 73"/>
          <p:cNvSpPr>
            <a:spLocks noChangeArrowheads="1"/>
          </p:cNvSpPr>
          <p:nvPr/>
        </p:nvSpPr>
        <p:spPr bwMode="auto">
          <a:xfrm>
            <a:off x="9031605" y="2184189"/>
            <a:ext cx="864050" cy="25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822" tIns="49526" rIns="100822" bIns="49526">
            <a:spAutoFit/>
          </a:bodyPr>
          <a:lstStyle/>
          <a:p>
            <a:pPr>
              <a:lnSpc>
                <a:spcPct val="75000"/>
              </a:lnSpc>
            </a:pPr>
            <a:r>
              <a:rPr lang="en-US" sz="1300" b="1"/>
              <a:t>Chicago</a:t>
            </a:r>
          </a:p>
        </p:txBody>
      </p:sp>
      <p:sp>
        <p:nvSpPr>
          <p:cNvPr id="76874" name="Rectangle 74"/>
          <p:cNvSpPr>
            <a:spLocks noChangeArrowheads="1"/>
          </p:cNvSpPr>
          <p:nvPr/>
        </p:nvSpPr>
        <p:spPr bwMode="auto">
          <a:xfrm>
            <a:off x="6186067" y="4098502"/>
            <a:ext cx="713368" cy="25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822" tIns="49526" rIns="100822" bIns="49526">
            <a:spAutoFit/>
          </a:bodyPr>
          <a:lstStyle/>
          <a:p>
            <a:pPr algn="r">
              <a:lnSpc>
                <a:spcPct val="75000"/>
              </a:lnSpc>
            </a:pPr>
            <a:r>
              <a:rPr lang="en-US" sz="1300" b="1"/>
              <a:t>Peoria</a:t>
            </a:r>
          </a:p>
        </p:txBody>
      </p:sp>
      <p:sp>
        <p:nvSpPr>
          <p:cNvPr id="76875" name="Oval 75"/>
          <p:cNvSpPr>
            <a:spLocks noChangeArrowheads="1"/>
          </p:cNvSpPr>
          <p:nvPr/>
        </p:nvSpPr>
        <p:spPr bwMode="auto">
          <a:xfrm rot="21540000">
            <a:off x="6838315" y="4186662"/>
            <a:ext cx="66358" cy="68368"/>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nchor="ctr"/>
          <a:lstStyle/>
          <a:p>
            <a:endParaRPr lang="en-US"/>
          </a:p>
        </p:txBody>
      </p:sp>
      <p:sp>
        <p:nvSpPr>
          <p:cNvPr id="76876" name="Oval 76"/>
          <p:cNvSpPr>
            <a:spLocks noChangeArrowheads="1"/>
          </p:cNvSpPr>
          <p:nvPr/>
        </p:nvSpPr>
        <p:spPr bwMode="auto">
          <a:xfrm rot="21540000">
            <a:off x="6831330" y="5958840"/>
            <a:ext cx="66358" cy="64770"/>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882" tIns="50941" rIns="101882" bIns="50941" anchor="ctr"/>
          <a:lstStyle/>
          <a:p>
            <a:endParaRPr lang="en-US"/>
          </a:p>
        </p:txBody>
      </p:sp>
      <p:sp>
        <p:nvSpPr>
          <p:cNvPr id="76877" name="Rectangle 77"/>
          <p:cNvSpPr>
            <a:spLocks noChangeArrowheads="1"/>
          </p:cNvSpPr>
          <p:nvPr/>
        </p:nvSpPr>
        <p:spPr bwMode="auto">
          <a:xfrm>
            <a:off x="6338981" y="5739342"/>
            <a:ext cx="1077250" cy="25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822" tIns="49526" rIns="100822" bIns="49526">
            <a:spAutoFit/>
          </a:bodyPr>
          <a:lstStyle/>
          <a:p>
            <a:pPr algn="ctr">
              <a:lnSpc>
                <a:spcPct val="75000"/>
              </a:lnSpc>
            </a:pPr>
            <a:r>
              <a:rPr lang="en-US" sz="1300" b="1"/>
              <a:t>Springfield</a:t>
            </a:r>
          </a:p>
        </p:txBody>
      </p:sp>
      <p:sp>
        <p:nvSpPr>
          <p:cNvPr id="76878" name="Rectangle 78"/>
          <p:cNvSpPr>
            <a:spLocks noChangeArrowheads="1"/>
          </p:cNvSpPr>
          <p:nvPr/>
        </p:nvSpPr>
        <p:spPr bwMode="auto">
          <a:xfrm>
            <a:off x="502920" y="172720"/>
            <a:ext cx="9323229"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882" tIns="50941" rIns="101882" bIns="50941" anchor="b"/>
          <a:lstStyle/>
          <a:p>
            <a:r>
              <a:rPr lang="en-US" sz="4000" b="1" dirty="0">
                <a:solidFill>
                  <a:schemeClr val="accent2"/>
                </a:solidFill>
                <a:latin typeface="Arial" charset="0"/>
              </a:rPr>
              <a:t>Gas Supply and Storage Network</a:t>
            </a:r>
          </a:p>
        </p:txBody>
      </p:sp>
    </p:spTree>
    <p:extLst>
      <p:ext uri="{BB962C8B-B14F-4D97-AF65-F5344CB8AC3E}">
        <p14:creationId xmlns:p14="http://schemas.microsoft.com/office/powerpoint/2010/main" val="953480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4000" b="1" dirty="0">
                <a:solidFill>
                  <a:schemeClr val="accent2"/>
                </a:solidFill>
              </a:rPr>
              <a:t>High-Level Overview  </a:t>
            </a:r>
          </a:p>
        </p:txBody>
      </p:sp>
      <p:sp>
        <p:nvSpPr>
          <p:cNvPr id="15363" name="Rectangle 3"/>
          <p:cNvSpPr>
            <a:spLocks noGrp="1" noChangeArrowheads="1"/>
          </p:cNvSpPr>
          <p:nvPr>
            <p:ph type="body" idx="1"/>
          </p:nvPr>
        </p:nvSpPr>
        <p:spPr/>
        <p:txBody>
          <a:bodyPr/>
          <a:lstStyle/>
          <a:p>
            <a:pPr marL="228600" indent="-228600">
              <a:lnSpc>
                <a:spcPct val="80000"/>
              </a:lnSpc>
              <a:spcBef>
                <a:spcPts val="600"/>
              </a:spcBef>
              <a:buFont typeface="Wingdings" panose="05000000000000000000" pitchFamily="2" charset="2"/>
              <a:buChar char="§"/>
            </a:pPr>
            <a:r>
              <a:rPr lang="en-US" sz="2700" dirty="0"/>
              <a:t>Suppliers have control over pool delivery volumes.</a:t>
            </a:r>
          </a:p>
          <a:p>
            <a:pPr>
              <a:lnSpc>
                <a:spcPct val="80000"/>
              </a:lnSpc>
              <a:spcBef>
                <a:spcPts val="600"/>
              </a:spcBef>
              <a:buFont typeface="Wingdings" panose="05000000000000000000" pitchFamily="2" charset="2"/>
              <a:buChar char="§"/>
            </a:pPr>
            <a:endParaRPr lang="en-US" sz="1300" dirty="0"/>
          </a:p>
          <a:p>
            <a:pPr marL="228600" indent="-219075">
              <a:lnSpc>
                <a:spcPct val="80000"/>
              </a:lnSpc>
              <a:spcBef>
                <a:spcPts val="600"/>
              </a:spcBef>
              <a:buFont typeface="Wingdings" panose="05000000000000000000" pitchFamily="2" charset="2"/>
              <a:buChar char="§"/>
            </a:pPr>
            <a:r>
              <a:rPr lang="en-US" sz="2700" dirty="0"/>
              <a:t>Suppliers have flexibility in managing pool’s storage injections and withdrawals within specified target ranges.</a:t>
            </a:r>
          </a:p>
          <a:p>
            <a:pPr>
              <a:lnSpc>
                <a:spcPct val="80000"/>
              </a:lnSpc>
              <a:spcBef>
                <a:spcPts val="600"/>
              </a:spcBef>
              <a:buFont typeface="Wingdings" panose="05000000000000000000" pitchFamily="2" charset="2"/>
              <a:buChar char="§"/>
            </a:pPr>
            <a:endParaRPr lang="en-US" sz="1300" dirty="0"/>
          </a:p>
          <a:p>
            <a:pPr marL="228600" indent="-228600">
              <a:lnSpc>
                <a:spcPct val="80000"/>
              </a:lnSpc>
              <a:spcBef>
                <a:spcPts val="600"/>
              </a:spcBef>
              <a:buFont typeface="Wingdings" panose="05000000000000000000" pitchFamily="2" charset="2"/>
              <a:buChar char="§"/>
            </a:pPr>
            <a:r>
              <a:rPr lang="en-US" sz="2700" dirty="0"/>
              <a:t>Suppliers are responsible for managing their storage balances to maintain desired rights.</a:t>
            </a:r>
            <a:endParaRPr lang="en-US" sz="1300" dirty="0"/>
          </a:p>
          <a:p>
            <a:pPr>
              <a:lnSpc>
                <a:spcPct val="80000"/>
              </a:lnSpc>
              <a:spcBef>
                <a:spcPts val="600"/>
              </a:spcBef>
              <a:buFont typeface="Wingdings" panose="05000000000000000000" pitchFamily="2" charset="2"/>
              <a:buChar char="§"/>
            </a:pPr>
            <a:endParaRPr lang="en-US" sz="1300" dirty="0"/>
          </a:p>
          <a:p>
            <a:pPr marL="228600" indent="-228600">
              <a:lnSpc>
                <a:spcPct val="80000"/>
              </a:lnSpc>
              <a:spcBef>
                <a:spcPts val="600"/>
              </a:spcBef>
              <a:buFont typeface="Wingdings" panose="05000000000000000000" pitchFamily="2" charset="2"/>
              <a:buChar char="§"/>
            </a:pPr>
            <a:r>
              <a:rPr lang="en-US" sz="2700" dirty="0"/>
              <a:t>We provide a “daily delivery range” for each pool along with estimated daily usage.</a:t>
            </a:r>
          </a:p>
          <a:p>
            <a:pPr>
              <a:lnSpc>
                <a:spcPct val="80000"/>
              </a:lnSpc>
              <a:spcBef>
                <a:spcPts val="600"/>
              </a:spcBef>
              <a:buFont typeface="Wingdings" panose="05000000000000000000" pitchFamily="2" charset="2"/>
              <a:buChar char="§"/>
            </a:pPr>
            <a:endParaRPr lang="en-US" sz="1300" dirty="0"/>
          </a:p>
          <a:p>
            <a:pPr marL="228600" indent="-228600">
              <a:lnSpc>
                <a:spcPct val="80000"/>
              </a:lnSpc>
              <a:spcBef>
                <a:spcPts val="600"/>
              </a:spcBef>
              <a:buFont typeface="Wingdings" panose="05000000000000000000" pitchFamily="2" charset="2"/>
              <a:buChar char="§"/>
            </a:pPr>
            <a:r>
              <a:rPr lang="en-US" sz="2700" dirty="0"/>
              <a:t>Deliveries above or below the estimated usage will either be injected or withdrawn from storage. There are some injection rights in the winter and withdrawal rights in the summer (+/- 10% range).</a:t>
            </a:r>
          </a:p>
          <a:p>
            <a:pPr>
              <a:lnSpc>
                <a:spcPct val="80000"/>
              </a:lnSpc>
              <a:spcBef>
                <a:spcPts val="600"/>
              </a:spcBef>
              <a:buFont typeface="Wingdings" pitchFamily="2" charset="2"/>
              <a:buNone/>
            </a:pPr>
            <a:endParaRPr lang="en-US" sz="1300" dirty="0"/>
          </a:p>
          <a:p>
            <a:pPr>
              <a:lnSpc>
                <a:spcPct val="80000"/>
              </a:lnSpc>
            </a:pPr>
            <a:endParaRPr lang="en-US" sz="2700" dirty="0"/>
          </a:p>
          <a:p>
            <a:pPr>
              <a:lnSpc>
                <a:spcPct val="80000"/>
              </a:lnSpc>
            </a:pPr>
            <a:endParaRPr lang="en-US" sz="2700" dirty="0"/>
          </a:p>
          <a:p>
            <a:pPr>
              <a:lnSpc>
                <a:spcPct val="80000"/>
              </a:lnSpc>
            </a:pPr>
            <a:endParaRPr lang="en-US" sz="2700" dirty="0"/>
          </a:p>
        </p:txBody>
      </p:sp>
    </p:spTree>
    <p:extLst>
      <p:ext uri="{BB962C8B-B14F-4D97-AF65-F5344CB8AC3E}">
        <p14:creationId xmlns:p14="http://schemas.microsoft.com/office/powerpoint/2010/main" val="1486225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sz="4000" b="1" dirty="0">
                <a:solidFill>
                  <a:schemeClr val="accent2"/>
                </a:solidFill>
              </a:rPr>
              <a:t>Glossary of Terms</a:t>
            </a:r>
          </a:p>
        </p:txBody>
      </p:sp>
      <p:sp>
        <p:nvSpPr>
          <p:cNvPr id="3075" name="Rectangle 3"/>
          <p:cNvSpPr>
            <a:spLocks noGrp="1" noChangeArrowheads="1"/>
          </p:cNvSpPr>
          <p:nvPr>
            <p:ph type="body" idx="1"/>
          </p:nvPr>
        </p:nvSpPr>
        <p:spPr/>
        <p:txBody>
          <a:bodyPr/>
          <a:lstStyle/>
          <a:p>
            <a:pPr>
              <a:lnSpc>
                <a:spcPct val="90000"/>
              </a:lnSpc>
              <a:spcBef>
                <a:spcPts val="600"/>
              </a:spcBef>
              <a:spcAft>
                <a:spcPts val="600"/>
              </a:spcAft>
              <a:buFont typeface="Wingdings" panose="05000000000000000000" pitchFamily="2" charset="2"/>
              <a:buChar char="§"/>
            </a:pPr>
            <a:r>
              <a:rPr lang="en-US" sz="2200" u="sng" dirty="0"/>
              <a:t>Base Factor</a:t>
            </a:r>
            <a:r>
              <a:rPr lang="en-US" sz="2200" dirty="0"/>
              <a:t>:  The cumulative base use factors (30-day) for customers within a pool used to estimate a pool’s non-heat usage, grossed up for the unaccounted-for-gas adjustment.</a:t>
            </a:r>
          </a:p>
          <a:p>
            <a:pPr>
              <a:lnSpc>
                <a:spcPct val="90000"/>
              </a:lnSpc>
              <a:spcBef>
                <a:spcPts val="600"/>
              </a:spcBef>
              <a:spcAft>
                <a:spcPts val="600"/>
              </a:spcAft>
              <a:buFont typeface="Wingdings" panose="05000000000000000000" pitchFamily="2" charset="2"/>
              <a:buChar char="§"/>
            </a:pPr>
            <a:r>
              <a:rPr lang="en-US" sz="2200" u="sng" dirty="0"/>
              <a:t>Heat Factor</a:t>
            </a:r>
            <a:r>
              <a:rPr lang="en-US" sz="2200" dirty="0"/>
              <a:t>:  The cumulative heat sensitive factors for customers within a pool used to estimate a pool’s heat usage, grossed up for the unaccounted-for-gas adjustment.</a:t>
            </a:r>
          </a:p>
          <a:p>
            <a:pPr>
              <a:lnSpc>
                <a:spcPct val="90000"/>
              </a:lnSpc>
              <a:spcBef>
                <a:spcPts val="600"/>
              </a:spcBef>
              <a:spcAft>
                <a:spcPts val="600"/>
              </a:spcAft>
              <a:buFont typeface="Wingdings" panose="05000000000000000000" pitchFamily="2" charset="2"/>
              <a:buChar char="§"/>
            </a:pPr>
            <a:r>
              <a:rPr lang="en-US" sz="2200" u="sng" dirty="0"/>
              <a:t>Estimated Use</a:t>
            </a:r>
            <a:r>
              <a:rPr lang="en-US" sz="2200" dirty="0"/>
              <a:t>:  The combination of estimated base use and heat use for the forecast day.</a:t>
            </a:r>
          </a:p>
          <a:p>
            <a:pPr>
              <a:lnSpc>
                <a:spcPct val="90000"/>
              </a:lnSpc>
              <a:spcBef>
                <a:spcPts val="600"/>
              </a:spcBef>
              <a:spcAft>
                <a:spcPts val="600"/>
              </a:spcAft>
              <a:buFont typeface="Wingdings" panose="05000000000000000000" pitchFamily="2" charset="2"/>
              <a:buChar char="§"/>
            </a:pPr>
            <a:r>
              <a:rPr lang="en-US" sz="2200" u="sng" dirty="0"/>
              <a:t>Delivery</a:t>
            </a:r>
            <a:r>
              <a:rPr lang="en-US" sz="2200" dirty="0"/>
              <a:t>:  Volume of gas nominated to city-gate.</a:t>
            </a:r>
          </a:p>
          <a:p>
            <a:pPr>
              <a:lnSpc>
                <a:spcPct val="90000"/>
              </a:lnSpc>
              <a:spcBef>
                <a:spcPts val="600"/>
              </a:spcBef>
              <a:spcAft>
                <a:spcPts val="600"/>
              </a:spcAft>
              <a:buFont typeface="Wingdings" panose="05000000000000000000" pitchFamily="2" charset="2"/>
              <a:buChar char="§"/>
            </a:pPr>
            <a:r>
              <a:rPr lang="en-US" sz="2200" u="sng" dirty="0"/>
              <a:t>Critical Day Delivery Requirement</a:t>
            </a:r>
            <a:r>
              <a:rPr lang="en-US" sz="2200" dirty="0"/>
              <a:t>:  Minimum volume of gas to be nominated to city-gate when company has declared a Critical Day.</a:t>
            </a:r>
          </a:p>
          <a:p>
            <a:pPr>
              <a:lnSpc>
                <a:spcPct val="90000"/>
              </a:lnSpc>
              <a:spcBef>
                <a:spcPts val="600"/>
              </a:spcBef>
              <a:spcAft>
                <a:spcPts val="600"/>
              </a:spcAft>
              <a:buFont typeface="Wingdings" panose="05000000000000000000" pitchFamily="2" charset="2"/>
              <a:buChar char="§"/>
            </a:pPr>
            <a:r>
              <a:rPr lang="en-US" sz="2200" u="sng" dirty="0"/>
              <a:t>Winter</a:t>
            </a:r>
            <a:r>
              <a:rPr lang="en-US" sz="2200" dirty="0"/>
              <a:t>:  November 1 through April 30</a:t>
            </a:r>
          </a:p>
          <a:p>
            <a:pPr>
              <a:lnSpc>
                <a:spcPct val="90000"/>
              </a:lnSpc>
              <a:spcBef>
                <a:spcPts val="600"/>
              </a:spcBef>
              <a:spcAft>
                <a:spcPts val="600"/>
              </a:spcAft>
              <a:buFont typeface="Wingdings" panose="05000000000000000000" pitchFamily="2" charset="2"/>
              <a:buChar char="§"/>
            </a:pPr>
            <a:r>
              <a:rPr lang="en-US" sz="2200" u="sng" dirty="0"/>
              <a:t>Summer</a:t>
            </a:r>
            <a:r>
              <a:rPr lang="en-US" sz="2200" dirty="0"/>
              <a:t>:  May 1 through October 31</a:t>
            </a:r>
          </a:p>
        </p:txBody>
      </p:sp>
    </p:spTree>
    <p:extLst>
      <p:ext uri="{BB962C8B-B14F-4D97-AF65-F5344CB8AC3E}">
        <p14:creationId xmlns:p14="http://schemas.microsoft.com/office/powerpoint/2010/main" val="251107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z="4000" b="1" dirty="0">
                <a:solidFill>
                  <a:schemeClr val="accent2"/>
                </a:solidFill>
              </a:rPr>
              <a:t>Glossary of Terms (cont.)</a:t>
            </a:r>
          </a:p>
        </p:txBody>
      </p:sp>
      <p:sp>
        <p:nvSpPr>
          <p:cNvPr id="20483" name="Rectangle 3"/>
          <p:cNvSpPr>
            <a:spLocks noGrp="1" noChangeArrowheads="1"/>
          </p:cNvSpPr>
          <p:nvPr>
            <p:ph type="body" idx="1"/>
          </p:nvPr>
        </p:nvSpPr>
        <p:spPr/>
        <p:txBody>
          <a:bodyPr/>
          <a:lstStyle/>
          <a:p>
            <a:pPr>
              <a:lnSpc>
                <a:spcPct val="80000"/>
              </a:lnSpc>
              <a:spcBef>
                <a:spcPts val="600"/>
              </a:spcBef>
              <a:spcAft>
                <a:spcPts val="600"/>
              </a:spcAft>
              <a:buFont typeface="Wingdings" panose="05000000000000000000" pitchFamily="2" charset="2"/>
              <a:buChar char="§"/>
            </a:pPr>
            <a:r>
              <a:rPr lang="en-US" sz="1800" u="sng" dirty="0"/>
              <a:t>Storage Capacity</a:t>
            </a:r>
            <a:r>
              <a:rPr lang="en-US" sz="1800" dirty="0"/>
              <a:t>:  30 times the group’s MDCQ. Additional balancing capacity of 6 times the group’s MDCQ will be cycled annually. The combined storage capacity of 36 times the group’s MDCQ will be used for calculating the monthly storage inventory target levels and the daily storage injection capacity. </a:t>
            </a:r>
          </a:p>
          <a:p>
            <a:pPr>
              <a:lnSpc>
                <a:spcPct val="80000"/>
              </a:lnSpc>
              <a:spcBef>
                <a:spcPts val="600"/>
              </a:spcBef>
              <a:spcAft>
                <a:spcPts val="600"/>
              </a:spcAft>
            </a:pPr>
            <a:endParaRPr lang="en-US" sz="700" dirty="0"/>
          </a:p>
          <a:p>
            <a:pPr>
              <a:lnSpc>
                <a:spcPct val="80000"/>
              </a:lnSpc>
              <a:spcBef>
                <a:spcPts val="600"/>
              </a:spcBef>
              <a:spcAft>
                <a:spcPts val="600"/>
              </a:spcAft>
              <a:buFont typeface="Wingdings" panose="05000000000000000000" pitchFamily="2" charset="2"/>
              <a:buChar char="§"/>
            </a:pPr>
            <a:r>
              <a:rPr lang="en-US" sz="1800" u="sng" dirty="0"/>
              <a:t>Storage Inventory Target Levels (end of month)</a:t>
            </a:r>
            <a:r>
              <a:rPr lang="en-US" sz="1800" dirty="0"/>
              <a:t>:</a:t>
            </a:r>
          </a:p>
          <a:p>
            <a:pPr>
              <a:lnSpc>
                <a:spcPct val="80000"/>
              </a:lnSpc>
              <a:spcBef>
                <a:spcPts val="600"/>
              </a:spcBef>
              <a:buFont typeface="Wingdings" pitchFamily="2" charset="2"/>
              <a:buNone/>
            </a:pPr>
            <a:r>
              <a:rPr lang="en-US" sz="1800" dirty="0"/>
              <a:t>		Nov:	 55% - 100% of storage capacity</a:t>
            </a:r>
          </a:p>
          <a:p>
            <a:pPr>
              <a:lnSpc>
                <a:spcPct val="80000"/>
              </a:lnSpc>
              <a:spcBef>
                <a:spcPts val="600"/>
              </a:spcBef>
              <a:buFont typeface="Wingdings" pitchFamily="2" charset="2"/>
              <a:buNone/>
            </a:pPr>
            <a:r>
              <a:rPr lang="en-US" sz="1800" dirty="0"/>
              <a:t>		Dec:	 55% - 75% of storage capacity</a:t>
            </a:r>
          </a:p>
          <a:p>
            <a:pPr>
              <a:lnSpc>
                <a:spcPct val="80000"/>
              </a:lnSpc>
              <a:spcBef>
                <a:spcPts val="600"/>
              </a:spcBef>
              <a:buFont typeface="Wingdings" pitchFamily="2" charset="2"/>
              <a:buNone/>
            </a:pPr>
            <a:r>
              <a:rPr lang="en-US" sz="1800" dirty="0"/>
              <a:t>		Jan:	 35% - 60% of storage capacity</a:t>
            </a:r>
          </a:p>
          <a:p>
            <a:pPr>
              <a:lnSpc>
                <a:spcPct val="80000"/>
              </a:lnSpc>
              <a:spcBef>
                <a:spcPts val="600"/>
              </a:spcBef>
              <a:buFont typeface="Wingdings" pitchFamily="2" charset="2"/>
              <a:buNone/>
            </a:pPr>
            <a:r>
              <a:rPr lang="en-US" sz="1800" dirty="0"/>
              <a:t>		Feb:	 15% - 35% of storage capacity</a:t>
            </a:r>
          </a:p>
          <a:p>
            <a:pPr>
              <a:lnSpc>
                <a:spcPct val="80000"/>
              </a:lnSpc>
              <a:spcBef>
                <a:spcPts val="600"/>
              </a:spcBef>
              <a:buFont typeface="Wingdings" pitchFamily="2" charset="2"/>
              <a:buNone/>
            </a:pPr>
            <a:r>
              <a:rPr lang="en-US" sz="1800" dirty="0"/>
              <a:t>		Mar:	 0% - 35% of storage capacity</a:t>
            </a:r>
          </a:p>
          <a:p>
            <a:pPr>
              <a:lnSpc>
                <a:spcPct val="80000"/>
              </a:lnSpc>
              <a:spcBef>
                <a:spcPts val="600"/>
              </a:spcBef>
              <a:buFont typeface="Wingdings" pitchFamily="2" charset="2"/>
              <a:buNone/>
            </a:pPr>
            <a:r>
              <a:rPr lang="en-US" sz="1800" dirty="0"/>
              <a:t>		Apr:	 0% - 35% of storage capacity</a:t>
            </a:r>
          </a:p>
          <a:p>
            <a:pPr>
              <a:lnSpc>
                <a:spcPct val="80000"/>
              </a:lnSpc>
              <a:spcBef>
                <a:spcPts val="600"/>
              </a:spcBef>
              <a:buFont typeface="Wingdings" pitchFamily="2" charset="2"/>
              <a:buNone/>
            </a:pPr>
            <a:r>
              <a:rPr lang="en-US" sz="1800" dirty="0"/>
              <a:t>		May:	 15% - 100% of storage capacity</a:t>
            </a:r>
          </a:p>
          <a:p>
            <a:pPr>
              <a:lnSpc>
                <a:spcPct val="80000"/>
              </a:lnSpc>
              <a:spcBef>
                <a:spcPts val="600"/>
              </a:spcBef>
              <a:buFont typeface="Wingdings" pitchFamily="2" charset="2"/>
              <a:buNone/>
            </a:pPr>
            <a:r>
              <a:rPr lang="en-US" sz="1800" dirty="0"/>
              <a:t>		Jun:	 15% - 100% of storage capacity</a:t>
            </a:r>
          </a:p>
          <a:p>
            <a:pPr>
              <a:lnSpc>
                <a:spcPct val="80000"/>
              </a:lnSpc>
              <a:spcBef>
                <a:spcPts val="600"/>
              </a:spcBef>
              <a:buFont typeface="Wingdings" pitchFamily="2" charset="2"/>
              <a:buNone/>
            </a:pPr>
            <a:r>
              <a:rPr lang="en-US" sz="1800" dirty="0"/>
              <a:t>		Jul:	 45% - 100% of storage capacity</a:t>
            </a:r>
          </a:p>
          <a:p>
            <a:pPr>
              <a:lnSpc>
                <a:spcPct val="80000"/>
              </a:lnSpc>
              <a:spcBef>
                <a:spcPts val="600"/>
              </a:spcBef>
              <a:buFont typeface="Wingdings" pitchFamily="2" charset="2"/>
              <a:buNone/>
            </a:pPr>
            <a:r>
              <a:rPr lang="en-US" sz="1800" dirty="0"/>
              <a:t>		Aug:	 45% - 100% of storage capacity</a:t>
            </a:r>
          </a:p>
          <a:p>
            <a:pPr>
              <a:lnSpc>
                <a:spcPct val="80000"/>
              </a:lnSpc>
              <a:spcBef>
                <a:spcPts val="600"/>
              </a:spcBef>
              <a:buFont typeface="Wingdings" pitchFamily="2" charset="2"/>
              <a:buNone/>
            </a:pPr>
            <a:r>
              <a:rPr lang="en-US" sz="1800" dirty="0"/>
              <a:t>		Sep:	 45% - 100% of storage capacity</a:t>
            </a:r>
          </a:p>
          <a:p>
            <a:pPr>
              <a:lnSpc>
                <a:spcPct val="80000"/>
              </a:lnSpc>
              <a:spcBef>
                <a:spcPts val="600"/>
              </a:spcBef>
              <a:buFont typeface="Wingdings" pitchFamily="2" charset="2"/>
              <a:buNone/>
            </a:pPr>
            <a:r>
              <a:rPr lang="en-US" sz="1800" dirty="0"/>
              <a:t>		Oct:	 95% - 100% of storage capacity</a:t>
            </a:r>
          </a:p>
          <a:p>
            <a:pPr>
              <a:lnSpc>
                <a:spcPct val="80000"/>
              </a:lnSpc>
              <a:buFont typeface="Wingdings" pitchFamily="2" charset="2"/>
              <a:buNone/>
            </a:pPr>
            <a:r>
              <a:rPr lang="en-US" sz="1600" dirty="0"/>
              <a:t>		</a:t>
            </a:r>
          </a:p>
          <a:p>
            <a:pPr>
              <a:lnSpc>
                <a:spcPct val="80000"/>
              </a:lnSpc>
              <a:buFont typeface="Wingdings" pitchFamily="2" charset="2"/>
              <a:buNone/>
            </a:pPr>
            <a:r>
              <a:rPr lang="en-US" sz="1600" dirty="0"/>
              <a:t>	</a:t>
            </a:r>
          </a:p>
        </p:txBody>
      </p:sp>
    </p:spTree>
    <p:extLst>
      <p:ext uri="{BB962C8B-B14F-4D97-AF65-F5344CB8AC3E}">
        <p14:creationId xmlns:p14="http://schemas.microsoft.com/office/powerpoint/2010/main" val="3484363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4000" b="1" dirty="0">
                <a:solidFill>
                  <a:schemeClr val="accent2"/>
                </a:solidFill>
              </a:rPr>
              <a:t>Delivery Requirements</a:t>
            </a:r>
          </a:p>
        </p:txBody>
      </p:sp>
      <p:sp>
        <p:nvSpPr>
          <p:cNvPr id="23555" name="Rectangle 3"/>
          <p:cNvSpPr>
            <a:spLocks noGrp="1" noChangeArrowheads="1"/>
          </p:cNvSpPr>
          <p:nvPr>
            <p:ph type="body" idx="1"/>
          </p:nvPr>
        </p:nvSpPr>
        <p:spPr>
          <a:xfrm>
            <a:off x="670560" y="1524000"/>
            <a:ext cx="9052560" cy="5989320"/>
          </a:xfrm>
        </p:spPr>
        <p:txBody>
          <a:bodyPr/>
          <a:lstStyle/>
          <a:p>
            <a:pPr>
              <a:lnSpc>
                <a:spcPct val="85000"/>
              </a:lnSpc>
              <a:spcBef>
                <a:spcPts val="600"/>
              </a:spcBef>
              <a:spcAft>
                <a:spcPts val="600"/>
              </a:spcAft>
              <a:buFont typeface="Wingdings" panose="05000000000000000000" pitchFamily="2" charset="2"/>
              <a:buChar char="§"/>
            </a:pPr>
            <a:r>
              <a:rPr lang="en-US" dirty="0"/>
              <a:t>Prior to the beginning of each month (around the 20</a:t>
            </a:r>
            <a:r>
              <a:rPr lang="en-US" baseline="30000" dirty="0"/>
              <a:t>th</a:t>
            </a:r>
            <a:r>
              <a:rPr lang="en-US" dirty="0"/>
              <a:t> of the prior month), </a:t>
            </a:r>
            <a:br>
              <a:rPr lang="en-US" dirty="0"/>
            </a:br>
            <a:r>
              <a:rPr lang="en-US" dirty="0" err="1"/>
              <a:t>Nicor</a:t>
            </a:r>
            <a:r>
              <a:rPr lang="en-US" dirty="0"/>
              <a:t> Gas communicates the group’s estimated daily use based on normal weather. We will also include a forecasted delivery range – a min and max delivery for each day of the month based on normal weather. (30-day forecast)</a:t>
            </a:r>
          </a:p>
          <a:p>
            <a:pPr lvl="1">
              <a:lnSpc>
                <a:spcPct val="85000"/>
              </a:lnSpc>
              <a:spcBef>
                <a:spcPts val="600"/>
              </a:spcBef>
              <a:spcAft>
                <a:spcPts val="600"/>
              </a:spcAft>
            </a:pPr>
            <a:r>
              <a:rPr lang="en-US" sz="1800" dirty="0"/>
              <a:t>The 30-day forecast considers the accounts in the supplier’s pool 30 days out from the date it is created. It is assumed that all pending effective contracts are active and all pending drops are dropped </a:t>
            </a:r>
            <a:r>
              <a:rPr lang="en-US" sz="1800" u="sng" dirty="0"/>
              <a:t>for the entire month</a:t>
            </a:r>
            <a:r>
              <a:rPr lang="en-US" sz="1800" dirty="0"/>
              <a:t> (when actually customers come into and out of the pool as they are read throughout the month).  Please keep this in mind if you are adding or dropping a lot of customers. </a:t>
            </a:r>
          </a:p>
          <a:p>
            <a:pPr>
              <a:lnSpc>
                <a:spcPct val="85000"/>
              </a:lnSpc>
              <a:spcBef>
                <a:spcPts val="600"/>
              </a:spcBef>
              <a:spcAft>
                <a:spcPts val="600"/>
              </a:spcAft>
              <a:buFont typeface="Wingdings" panose="05000000000000000000" pitchFamily="2" charset="2"/>
              <a:buChar char="§"/>
            </a:pPr>
            <a:r>
              <a:rPr lang="en-US" dirty="0"/>
              <a:t>During the month, on the business day before each gas day, Nicor Gas communicates the group’s estimated usage and the daily delivery range for the next five days based on the current forecast of heating degree days. </a:t>
            </a:r>
            <a:br>
              <a:rPr lang="en-US" dirty="0"/>
            </a:br>
            <a:r>
              <a:rPr lang="en-US" dirty="0"/>
              <a:t>(5-day forecast)</a:t>
            </a:r>
          </a:p>
          <a:p>
            <a:pPr lvl="1">
              <a:lnSpc>
                <a:spcPct val="85000"/>
              </a:lnSpc>
              <a:spcBef>
                <a:spcPts val="600"/>
              </a:spcBef>
              <a:spcAft>
                <a:spcPts val="600"/>
              </a:spcAft>
            </a:pPr>
            <a:r>
              <a:rPr lang="en-US" sz="1800" dirty="0"/>
              <a:t>A pool’s estimated use and delivery range will fluctuate during the month based on customers coming into and out of the pool along with forecasted weather.</a:t>
            </a:r>
          </a:p>
          <a:p>
            <a:pPr lvl="1">
              <a:lnSpc>
                <a:spcPct val="85000"/>
              </a:lnSpc>
              <a:spcBef>
                <a:spcPts val="600"/>
              </a:spcBef>
              <a:spcAft>
                <a:spcPts val="600"/>
              </a:spcAft>
            </a:pPr>
            <a:r>
              <a:rPr lang="en-US" sz="1800" dirty="0"/>
              <a:t>Any deliveries above or below the estimated use will impact your storage.  Supplier is responsible for tracking storage inventory during the month.</a:t>
            </a:r>
          </a:p>
        </p:txBody>
      </p:sp>
    </p:spTree>
    <p:extLst>
      <p:ext uri="{BB962C8B-B14F-4D97-AF65-F5344CB8AC3E}">
        <p14:creationId xmlns:p14="http://schemas.microsoft.com/office/powerpoint/2010/main" val="3283869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4000" b="1" dirty="0">
                <a:solidFill>
                  <a:schemeClr val="accent2"/>
                </a:solidFill>
              </a:rPr>
              <a:t>Delivery Requirements (cont.)</a:t>
            </a:r>
          </a:p>
        </p:txBody>
      </p:sp>
      <p:sp>
        <p:nvSpPr>
          <p:cNvPr id="30723" name="Rectangle 3"/>
          <p:cNvSpPr>
            <a:spLocks noGrp="1" noChangeArrowheads="1"/>
          </p:cNvSpPr>
          <p:nvPr>
            <p:ph type="body" idx="1"/>
          </p:nvPr>
        </p:nvSpPr>
        <p:spPr>
          <a:xfrm>
            <a:off x="754380" y="1813560"/>
            <a:ext cx="9136380" cy="5440680"/>
          </a:xfrm>
        </p:spPr>
        <p:txBody>
          <a:bodyPr/>
          <a:lstStyle/>
          <a:p>
            <a:pPr marL="228600" indent="-228600">
              <a:spcBef>
                <a:spcPts val="600"/>
              </a:spcBef>
              <a:spcAft>
                <a:spcPts val="600"/>
              </a:spcAft>
              <a:buFont typeface="Wingdings" panose="05000000000000000000" pitchFamily="2" charset="2"/>
              <a:buChar char="§"/>
            </a:pPr>
            <a:r>
              <a:rPr lang="en-US" sz="2200" dirty="0"/>
              <a:t>Estimated Use:  Based on the pool’s cumulative heat use and base use factors.  </a:t>
            </a:r>
          </a:p>
          <a:p>
            <a:pPr marL="228600" indent="-228600">
              <a:spcBef>
                <a:spcPts val="600"/>
              </a:spcBef>
              <a:spcAft>
                <a:spcPts val="600"/>
              </a:spcAft>
              <a:buFont typeface="Wingdings" panose="05000000000000000000" pitchFamily="2" charset="2"/>
              <a:buChar char="§"/>
            </a:pPr>
            <a:r>
              <a:rPr lang="en-US" sz="2200" dirty="0"/>
              <a:t>Daily Delivery Ranges:</a:t>
            </a:r>
          </a:p>
          <a:p>
            <a:pPr marL="739775" lvl="1" indent="-209550">
              <a:spcBef>
                <a:spcPts val="600"/>
              </a:spcBef>
              <a:spcAft>
                <a:spcPts val="600"/>
              </a:spcAft>
            </a:pPr>
            <a:r>
              <a:rPr lang="en-US" u="sng" dirty="0"/>
              <a:t>Winter Max Delivery</a:t>
            </a:r>
            <a:r>
              <a:rPr lang="en-US" dirty="0"/>
              <a:t> = group’s estimated use + 10%.</a:t>
            </a:r>
          </a:p>
          <a:p>
            <a:pPr marL="739775" lvl="1" indent="-209550">
              <a:spcBef>
                <a:spcPts val="600"/>
              </a:spcBef>
              <a:spcAft>
                <a:spcPts val="600"/>
              </a:spcAft>
            </a:pPr>
            <a:r>
              <a:rPr lang="en-US" u="sng" dirty="0"/>
              <a:t>Winter Min Delivery</a:t>
            </a:r>
            <a:r>
              <a:rPr lang="en-US" dirty="0"/>
              <a:t> = group’s estimated use - 10% - group’s daily storage withdrawal capacity right.  </a:t>
            </a:r>
          </a:p>
          <a:p>
            <a:pPr marL="739775" lvl="1" indent="-209550">
              <a:spcBef>
                <a:spcPts val="600"/>
              </a:spcBef>
              <a:spcAft>
                <a:spcPts val="600"/>
              </a:spcAft>
            </a:pPr>
            <a:r>
              <a:rPr lang="en-US" u="sng" dirty="0"/>
              <a:t>Summer Max Delivery</a:t>
            </a:r>
            <a:r>
              <a:rPr lang="en-US" dirty="0"/>
              <a:t> = group’s estimated use + 10% + group’s storage injection capacity right.   </a:t>
            </a:r>
          </a:p>
          <a:p>
            <a:pPr marL="739775" lvl="1" indent="-209550">
              <a:spcBef>
                <a:spcPts val="600"/>
              </a:spcBef>
              <a:spcAft>
                <a:spcPts val="600"/>
              </a:spcAft>
            </a:pPr>
            <a:r>
              <a:rPr lang="en-US" u="sng" dirty="0"/>
              <a:t>Summer Min Delivery</a:t>
            </a:r>
            <a:r>
              <a:rPr lang="en-US" dirty="0"/>
              <a:t> = group’s estimated use - 10%.</a:t>
            </a:r>
          </a:p>
        </p:txBody>
      </p:sp>
    </p:spTree>
    <p:extLst>
      <p:ext uri="{BB962C8B-B14F-4D97-AF65-F5344CB8AC3E}">
        <p14:creationId xmlns:p14="http://schemas.microsoft.com/office/powerpoint/2010/main" val="1469818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z="4000" b="1" dirty="0">
                <a:solidFill>
                  <a:schemeClr val="accent2"/>
                </a:solidFill>
              </a:rPr>
              <a:t>Delivery Requirements (cont.)</a:t>
            </a:r>
          </a:p>
        </p:txBody>
      </p:sp>
      <p:sp>
        <p:nvSpPr>
          <p:cNvPr id="31747" name="Rectangle 3"/>
          <p:cNvSpPr>
            <a:spLocks noGrp="1" noChangeArrowheads="1"/>
          </p:cNvSpPr>
          <p:nvPr>
            <p:ph type="body" idx="1"/>
          </p:nvPr>
        </p:nvSpPr>
        <p:spPr/>
        <p:txBody>
          <a:bodyPr/>
          <a:lstStyle/>
          <a:p>
            <a:pPr>
              <a:lnSpc>
                <a:spcPct val="80000"/>
              </a:lnSpc>
              <a:spcBef>
                <a:spcPts val="600"/>
              </a:spcBef>
              <a:spcAft>
                <a:spcPts val="600"/>
              </a:spcAft>
              <a:buFont typeface="Wingdings" panose="05000000000000000000" pitchFamily="2" charset="2"/>
              <a:buChar char="§"/>
            </a:pPr>
            <a:r>
              <a:rPr lang="en-US" sz="2200" u="sng" dirty="0"/>
              <a:t>Daily Storage Withdrawal Capacity</a:t>
            </a:r>
            <a:r>
              <a:rPr lang="en-US" sz="2200" dirty="0"/>
              <a:t>:  In the winter, up to 1.6% times group’s 11/1 storage inventory.  </a:t>
            </a:r>
          </a:p>
          <a:p>
            <a:pPr lvl="1">
              <a:lnSpc>
                <a:spcPct val="80000"/>
              </a:lnSpc>
              <a:spcBef>
                <a:spcPts val="600"/>
              </a:spcBef>
              <a:spcAft>
                <a:spcPts val="600"/>
              </a:spcAft>
            </a:pPr>
            <a:r>
              <a:rPr lang="en-US" dirty="0"/>
              <a:t>Reduced to 1.2% if end of month storage inventory is less than 40% of 11/1 inventory.  </a:t>
            </a:r>
          </a:p>
          <a:p>
            <a:pPr lvl="1">
              <a:lnSpc>
                <a:spcPct val="80000"/>
              </a:lnSpc>
              <a:spcBef>
                <a:spcPts val="600"/>
              </a:spcBef>
              <a:spcAft>
                <a:spcPts val="600"/>
              </a:spcAft>
            </a:pPr>
            <a:r>
              <a:rPr lang="en-US" dirty="0"/>
              <a:t>Reduced to 0.9% if end of month storage inventory is less than 25% of 11/1 inventory. </a:t>
            </a:r>
          </a:p>
          <a:p>
            <a:pPr lvl="1">
              <a:lnSpc>
                <a:spcPct val="80000"/>
              </a:lnSpc>
              <a:spcBef>
                <a:spcPts val="600"/>
              </a:spcBef>
              <a:spcAft>
                <a:spcPts val="600"/>
              </a:spcAft>
              <a:buFontTx/>
              <a:buNone/>
            </a:pPr>
            <a:endParaRPr lang="en-US" sz="1100" dirty="0"/>
          </a:p>
          <a:p>
            <a:pPr>
              <a:lnSpc>
                <a:spcPct val="80000"/>
              </a:lnSpc>
              <a:spcBef>
                <a:spcPts val="600"/>
              </a:spcBef>
              <a:spcAft>
                <a:spcPts val="600"/>
              </a:spcAft>
              <a:buFont typeface="Wingdings" panose="05000000000000000000" pitchFamily="2" charset="2"/>
              <a:buChar char="§"/>
            </a:pPr>
            <a:r>
              <a:rPr lang="en-US" sz="2200" u="sng" dirty="0"/>
              <a:t>Daily Storage Injection Capacity:</a:t>
            </a:r>
            <a:r>
              <a:rPr lang="en-US" sz="2200" dirty="0"/>
              <a:t>  In the summer, 0.8% of storage capacity assigned to the group.</a:t>
            </a:r>
          </a:p>
          <a:p>
            <a:pPr>
              <a:lnSpc>
                <a:spcPct val="80000"/>
              </a:lnSpc>
              <a:spcBef>
                <a:spcPts val="600"/>
              </a:spcBef>
              <a:spcAft>
                <a:spcPts val="600"/>
              </a:spcAft>
              <a:buFont typeface="Wingdings" panose="05000000000000000000" pitchFamily="2" charset="2"/>
              <a:buChar char="§"/>
            </a:pPr>
            <a:endParaRPr lang="en-US" sz="1100" dirty="0"/>
          </a:p>
          <a:p>
            <a:pPr>
              <a:lnSpc>
                <a:spcPct val="80000"/>
              </a:lnSpc>
              <a:spcBef>
                <a:spcPts val="600"/>
              </a:spcBef>
              <a:spcAft>
                <a:spcPts val="600"/>
              </a:spcAft>
              <a:buFont typeface="Wingdings" panose="05000000000000000000" pitchFamily="2" charset="2"/>
              <a:buChar char="§"/>
            </a:pPr>
            <a:r>
              <a:rPr lang="en-US" sz="2200" u="sng" dirty="0"/>
              <a:t>End of Month Storage Inventory:</a:t>
            </a:r>
            <a:r>
              <a:rPr lang="en-US" sz="2200" dirty="0"/>
              <a:t>  </a:t>
            </a:r>
          </a:p>
          <a:p>
            <a:pPr lvl="1">
              <a:lnSpc>
                <a:spcPct val="80000"/>
              </a:lnSpc>
              <a:spcBef>
                <a:spcPts val="600"/>
              </a:spcBef>
              <a:spcAft>
                <a:spcPts val="600"/>
              </a:spcAft>
            </a:pPr>
            <a:r>
              <a:rPr lang="en-US" dirty="0"/>
              <a:t>Unknown until approx. 4-5 business days into the next month.</a:t>
            </a:r>
          </a:p>
          <a:p>
            <a:pPr lvl="1">
              <a:lnSpc>
                <a:spcPct val="80000"/>
              </a:lnSpc>
              <a:spcBef>
                <a:spcPts val="600"/>
              </a:spcBef>
              <a:spcAft>
                <a:spcPts val="600"/>
              </a:spcAft>
            </a:pPr>
            <a:r>
              <a:rPr lang="en-US" dirty="0"/>
              <a:t>The 11/1 inventory and/or storage withdrawal factor used in the daily delivery range calculations will change as soon as billing is complete to reflect updated information.  </a:t>
            </a:r>
          </a:p>
          <a:p>
            <a:pPr lvl="1">
              <a:lnSpc>
                <a:spcPct val="80000"/>
              </a:lnSpc>
              <a:spcBef>
                <a:spcPts val="600"/>
              </a:spcBef>
              <a:spcAft>
                <a:spcPts val="600"/>
              </a:spcAft>
            </a:pPr>
            <a:r>
              <a:rPr lang="en-US" dirty="0"/>
              <a:t>Could cause a larger impact on delivery ranges than day-to-day changes in base and heat factors for the pools or heating degree days.  </a:t>
            </a:r>
          </a:p>
          <a:p>
            <a:pPr>
              <a:lnSpc>
                <a:spcPct val="80000"/>
              </a:lnSpc>
              <a:spcBef>
                <a:spcPts val="600"/>
              </a:spcBef>
              <a:spcAft>
                <a:spcPts val="600"/>
              </a:spcAft>
            </a:pPr>
            <a:endParaRPr lang="en-US" sz="2200" dirty="0"/>
          </a:p>
        </p:txBody>
      </p:sp>
    </p:spTree>
    <p:extLst>
      <p:ext uri="{BB962C8B-B14F-4D97-AF65-F5344CB8AC3E}">
        <p14:creationId xmlns:p14="http://schemas.microsoft.com/office/powerpoint/2010/main" val="418654417"/>
      </p:ext>
    </p:extLst>
  </p:cSld>
  <p:clrMapOvr>
    <a:masterClrMapping/>
  </p:clrMapOvr>
</p:sld>
</file>

<file path=ppt/theme/theme1.xml><?xml version="1.0" encoding="utf-8"?>
<a:theme xmlns:a="http://schemas.openxmlformats.org/drawingml/2006/main" name="NG_PPT_template_standard">
  <a:themeElements>
    <a:clrScheme name="Southern Company">
      <a:dk1>
        <a:srgbClr val="4D4D4D"/>
      </a:dk1>
      <a:lt1>
        <a:sysClr val="window" lastClr="FFFFFF"/>
      </a:lt1>
      <a:dk2>
        <a:srgbClr val="B1181E"/>
      </a:dk2>
      <a:lt2>
        <a:srgbClr val="959595"/>
      </a:lt2>
      <a:accent1>
        <a:srgbClr val="EC1C24"/>
      </a:accent1>
      <a:accent2>
        <a:srgbClr val="007DB9"/>
      </a:accent2>
      <a:accent3>
        <a:srgbClr val="00BCF1"/>
      </a:accent3>
      <a:accent4>
        <a:srgbClr val="B2D235"/>
      </a:accent4>
      <a:accent5>
        <a:srgbClr val="00B5AF"/>
      </a:accent5>
      <a:accent6>
        <a:srgbClr val="FDB714"/>
      </a:accent6>
      <a:hlink>
        <a:srgbClr val="007DB9"/>
      </a:hlink>
      <a:folHlink>
        <a:srgbClr val="EC1C2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NG_PPT_template_standard</Template>
  <TotalTime>548</TotalTime>
  <Words>1688</Words>
  <Application>Microsoft Office PowerPoint</Application>
  <PresentationFormat>Custom</PresentationFormat>
  <Paragraphs>230</Paragraphs>
  <Slides>23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Univers</vt:lpstr>
      <vt:lpstr>Wingdings</vt:lpstr>
      <vt:lpstr>NG_PPT_template_standard</vt:lpstr>
      <vt:lpstr>Customer Select Supply/Storage</vt:lpstr>
      <vt:lpstr>Service Territory</vt:lpstr>
      <vt:lpstr>PowerPoint Presentation</vt:lpstr>
      <vt:lpstr>High-Level Overview  </vt:lpstr>
      <vt:lpstr>Glossary of Terms</vt:lpstr>
      <vt:lpstr>Glossary of Terms (cont.)</vt:lpstr>
      <vt:lpstr>Delivery Requirements</vt:lpstr>
      <vt:lpstr>Delivery Requirements (cont.)</vt:lpstr>
      <vt:lpstr>Delivery Requirements (cont.)</vt:lpstr>
      <vt:lpstr>Daily Delivery Range Calculation</vt:lpstr>
      <vt:lpstr>Daily Delivery Range Calculation</vt:lpstr>
      <vt:lpstr>Daily Delivery Range Calculation</vt:lpstr>
      <vt:lpstr>Daily Delivery Range Calculation</vt:lpstr>
      <vt:lpstr>Other Considerations</vt:lpstr>
      <vt:lpstr>Critical Day Requirements</vt:lpstr>
      <vt:lpstr>Operational Flow Order Requirements</vt:lpstr>
      <vt:lpstr>Month-End Delivery Tolerance</vt:lpstr>
      <vt:lpstr>Imbalance and Cash-Out on Monthly  Pool Bill</vt:lpstr>
      <vt:lpstr>Cash-Out Calculation</vt:lpstr>
      <vt:lpstr>Non-Performance Charges</vt:lpstr>
      <vt:lpstr>Firm Supply Requirement</vt:lpstr>
      <vt:lpstr>Nominations</vt:lpstr>
      <vt:lpstr>PowerPoint Presentation</vt:lpstr>
    </vt:vector>
  </TitlesOfParts>
  <Company>AGL Resources,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Lou Grzenia</dc:creator>
  <cp:lastModifiedBy>McCoy, Sada Monet</cp:lastModifiedBy>
  <cp:revision>23</cp:revision>
  <cp:lastPrinted>2016-12-16T20:46:48Z</cp:lastPrinted>
  <dcterms:created xsi:type="dcterms:W3CDTF">2016-11-28T18:53:59Z</dcterms:created>
  <dcterms:modified xsi:type="dcterms:W3CDTF">2018-04-26T19:49:32Z</dcterms:modified>
</cp:coreProperties>
</file>